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77" r:id="rId3"/>
    <p:sldId id="272" r:id="rId4"/>
    <p:sldId id="280" r:id="rId5"/>
    <p:sldId id="262" r:id="rId6"/>
    <p:sldId id="278" r:id="rId7"/>
    <p:sldId id="281" r:id="rId8"/>
    <p:sldId id="282" r:id="rId9"/>
    <p:sldId id="283" r:id="rId10"/>
    <p:sldId id="293" r:id="rId11"/>
    <p:sldId id="284" r:id="rId12"/>
    <p:sldId id="294" r:id="rId13"/>
    <p:sldId id="279" r:id="rId14"/>
    <p:sldId id="292" r:id="rId15"/>
    <p:sldId id="290" r:id="rId16"/>
    <p:sldId id="301" r:id="rId17"/>
    <p:sldId id="299" r:id="rId18"/>
    <p:sldId id="296" r:id="rId19"/>
    <p:sldId id="302" r:id="rId20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74" autoAdjust="0"/>
  </p:normalViewPr>
  <p:slideViewPr>
    <p:cSldViewPr>
      <p:cViewPr varScale="1">
        <p:scale>
          <a:sx n="125" d="100"/>
          <a:sy n="125" d="100"/>
        </p:scale>
        <p:origin x="360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6/16/2014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6/16/2014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6/16/2014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471" r="1564" b="1471"/>
          <a:stretch/>
        </p:blipFill>
        <p:spPr>
          <a:xfrm>
            <a:off x="7161212" y="2057400"/>
            <a:ext cx="4038600" cy="429915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46212" y="685800"/>
            <a:ext cx="105918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/>
              <a:t>2014 Citizens’ Bond Advisory Committee</a:t>
            </a:r>
          </a:p>
          <a:p>
            <a:pPr marL="0" indent="0">
              <a:buNone/>
            </a:pPr>
            <a:r>
              <a:rPr lang="en-US" sz="4800" dirty="0" smtClean="0"/>
              <a:t>Board Presentation</a:t>
            </a:r>
          </a:p>
          <a:p>
            <a:pPr marL="0" indent="0">
              <a:buNone/>
            </a:pPr>
            <a:endParaRPr lang="en-US" sz="49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46212" y="3733800"/>
            <a:ext cx="105918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/>
              <a:t>June 17, 2014</a:t>
            </a:r>
          </a:p>
          <a:p>
            <a:pPr marL="0" indent="0">
              <a:buNone/>
            </a:pP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637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Group Work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6 Work Groups </a:t>
            </a:r>
            <a:r>
              <a:rPr lang="en-US" sz="3600" dirty="0"/>
              <a:t>(7-8 per group)</a:t>
            </a:r>
          </a:p>
          <a:p>
            <a:pPr lvl="2"/>
            <a:r>
              <a:rPr lang="en-US" sz="2600" dirty="0" smtClean="0"/>
              <a:t>Lamar </a:t>
            </a:r>
            <a:r>
              <a:rPr lang="en-US" sz="2600" dirty="0" err="1" smtClean="0"/>
              <a:t>CISD</a:t>
            </a:r>
            <a:r>
              <a:rPr lang="en-US" sz="2600" dirty="0" smtClean="0"/>
              <a:t> Administrator/Recorder (in </a:t>
            </a:r>
            <a:r>
              <a:rPr lang="en-US" sz="2600" dirty="0"/>
              <a:t>each </a:t>
            </a:r>
            <a:r>
              <a:rPr lang="en-US" sz="2600" dirty="0" smtClean="0"/>
              <a:t>group)</a:t>
            </a:r>
            <a:endParaRPr lang="en-US" sz="2600" dirty="0"/>
          </a:p>
          <a:p>
            <a:pPr lvl="2"/>
            <a:r>
              <a:rPr lang="en-US" sz="2600" dirty="0"/>
              <a:t>1 </a:t>
            </a:r>
            <a:r>
              <a:rPr lang="en-US" sz="2600" dirty="0" smtClean="0"/>
              <a:t>Student (in </a:t>
            </a:r>
            <a:r>
              <a:rPr lang="en-US" sz="2600" dirty="0"/>
              <a:t>each </a:t>
            </a:r>
            <a:r>
              <a:rPr lang="en-US" sz="2600" dirty="0" smtClean="0"/>
              <a:t>group)</a:t>
            </a:r>
            <a:endParaRPr lang="en-US" sz="2600" dirty="0"/>
          </a:p>
          <a:p>
            <a:pPr lvl="2"/>
            <a:r>
              <a:rPr lang="en-US" sz="2600" dirty="0"/>
              <a:t>5-6 </a:t>
            </a:r>
            <a:r>
              <a:rPr lang="en-US" sz="2600" dirty="0" smtClean="0"/>
              <a:t>Community Members</a:t>
            </a:r>
          </a:p>
          <a:p>
            <a:pPr lvl="2"/>
            <a:r>
              <a:rPr lang="en-US" sz="2600" dirty="0" smtClean="0"/>
              <a:t>1 Presenter</a:t>
            </a:r>
            <a:endParaRPr lang="en-US" sz="2600" dirty="0"/>
          </a:p>
          <a:p>
            <a:pPr marL="0" indent="0">
              <a:buNone/>
            </a:pPr>
            <a:r>
              <a:rPr lang="en-US" sz="3600" dirty="0" smtClean="0"/>
              <a:t>Presentation</a:t>
            </a:r>
            <a:endParaRPr lang="en-US" sz="3600" dirty="0"/>
          </a:p>
          <a:p>
            <a:pPr lvl="2"/>
            <a:r>
              <a:rPr lang="en-US" sz="2600" dirty="0"/>
              <a:t>Follow the process to develop a preliminary list of construction projects for consideration in the 2014 bond program.</a:t>
            </a:r>
          </a:p>
        </p:txBody>
      </p:sp>
    </p:spTree>
    <p:extLst>
      <p:ext uri="{BB962C8B-B14F-4D97-AF65-F5344CB8AC3E}">
        <p14:creationId xmlns:p14="http://schemas.microsoft.com/office/powerpoint/2010/main" val="40510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360612" y="2057400"/>
            <a:ext cx="6858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/>
              <a:t>Meeting Three</a:t>
            </a:r>
          </a:p>
          <a:p>
            <a:pPr marL="0" indent="0" algn="ctr">
              <a:buNone/>
            </a:pPr>
            <a:r>
              <a:rPr lang="en-US" sz="8000" dirty="0" smtClean="0"/>
              <a:t>June 3, 2014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760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2014 Citizens’ Bond Advisory Committee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 of May 27 </a:t>
            </a:r>
            <a:r>
              <a:rPr lang="en-US" sz="3600" dirty="0" smtClean="0"/>
              <a:t>Group Work</a:t>
            </a:r>
            <a:endParaRPr lang="en-US" sz="3600" dirty="0"/>
          </a:p>
          <a:p>
            <a:r>
              <a:rPr lang="en-US" sz="3600" dirty="0"/>
              <a:t>Follow </a:t>
            </a:r>
            <a:r>
              <a:rPr lang="en-US" sz="3600" dirty="0" smtClean="0"/>
              <a:t>Up Q&amp;A</a:t>
            </a:r>
            <a:endParaRPr lang="en-US" sz="3600" dirty="0"/>
          </a:p>
          <a:p>
            <a:r>
              <a:rPr lang="en-US" sz="3600" dirty="0" smtClean="0"/>
              <a:t>Review/Revise Project List</a:t>
            </a:r>
            <a:endParaRPr lang="en-US" sz="3600" dirty="0"/>
          </a:p>
          <a:p>
            <a:r>
              <a:rPr lang="en-US" sz="3600" dirty="0"/>
              <a:t>Prioritize </a:t>
            </a:r>
            <a:r>
              <a:rPr lang="en-US" sz="3600" dirty="0" smtClean="0"/>
              <a:t>Projects</a:t>
            </a:r>
            <a:endParaRPr lang="en-US" sz="3600" dirty="0"/>
          </a:p>
          <a:p>
            <a:r>
              <a:rPr lang="en-US" sz="3600" dirty="0"/>
              <a:t>Tabulate and </a:t>
            </a:r>
            <a:r>
              <a:rPr lang="en-US" sz="3600" dirty="0" smtClean="0"/>
              <a:t>Rank Projects</a:t>
            </a:r>
            <a:endParaRPr lang="en-US" sz="3600" dirty="0"/>
          </a:p>
          <a:p>
            <a:r>
              <a:rPr lang="en-US" sz="3600" dirty="0"/>
              <a:t>Develop </a:t>
            </a:r>
            <a:r>
              <a:rPr lang="en-US" sz="3600" dirty="0" err="1"/>
              <a:t>CBAC</a:t>
            </a:r>
            <a:r>
              <a:rPr lang="en-US" sz="3600" dirty="0"/>
              <a:t> </a:t>
            </a:r>
            <a:r>
              <a:rPr lang="en-US" sz="3600" dirty="0" smtClean="0"/>
              <a:t>Recommendation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2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64152"/>
              </p:ext>
            </p:extLst>
          </p:nvPr>
        </p:nvGraphicFramePr>
        <p:xfrm>
          <a:off x="4113213" y="152400"/>
          <a:ext cx="7162799" cy="65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5714907" imgH="5190999" progId="Excel.Sheet.12">
                  <p:embed/>
                </p:oleObj>
              </mc:Choice>
              <mc:Fallback>
                <p:oleObj name="Worksheet" r:id="rId4" imgW="5714907" imgH="51909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3213" y="152400"/>
                        <a:ext cx="7162799" cy="650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30188" y="2667000"/>
            <a:ext cx="4495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 smtClean="0"/>
              <a:t>May 27</a:t>
            </a:r>
          </a:p>
          <a:p>
            <a:pPr algn="ctr">
              <a:lnSpc>
                <a:spcPct val="90000"/>
              </a:lnSpc>
            </a:pPr>
            <a:r>
              <a:rPr lang="en-US" sz="4800" dirty="0" smtClean="0"/>
              <a:t>Group Work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03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Prioritize Projects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Paper Survey Ranking </a:t>
            </a:r>
          </a:p>
          <a:p>
            <a:r>
              <a:rPr lang="en-US" sz="3600" dirty="0" smtClean="0"/>
              <a:t>Critical </a:t>
            </a:r>
            <a:r>
              <a:rPr lang="en-US" sz="3600" dirty="0"/>
              <a:t>(3 </a:t>
            </a:r>
            <a:r>
              <a:rPr lang="en-US" sz="3600" dirty="0" err="1"/>
              <a:t>pts</a:t>
            </a:r>
            <a:r>
              <a:rPr lang="en-US" sz="3600" dirty="0"/>
              <a:t>) </a:t>
            </a:r>
          </a:p>
          <a:p>
            <a:r>
              <a:rPr lang="en-US" sz="3600" dirty="0" smtClean="0"/>
              <a:t>High </a:t>
            </a:r>
            <a:r>
              <a:rPr lang="en-US" sz="3600" dirty="0"/>
              <a:t>(2 </a:t>
            </a:r>
            <a:r>
              <a:rPr lang="en-US" sz="3600" dirty="0" err="1"/>
              <a:t>pts</a:t>
            </a:r>
            <a:r>
              <a:rPr lang="en-US" sz="3600" dirty="0"/>
              <a:t>) </a:t>
            </a:r>
          </a:p>
          <a:p>
            <a:r>
              <a:rPr lang="en-US" sz="3600" dirty="0" smtClean="0"/>
              <a:t>Desired </a:t>
            </a:r>
            <a:r>
              <a:rPr lang="en-US" sz="3600" dirty="0"/>
              <a:t>(1 </a:t>
            </a:r>
            <a:r>
              <a:rPr lang="en-US" sz="3600" dirty="0" err="1"/>
              <a:t>pt</a:t>
            </a:r>
            <a:r>
              <a:rPr lang="en-US" sz="3600" dirty="0"/>
              <a:t>)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14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30188" y="2667000"/>
            <a:ext cx="4495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 smtClean="0"/>
              <a:t>June 3</a:t>
            </a:r>
          </a:p>
          <a:p>
            <a:pPr algn="ctr">
              <a:lnSpc>
                <a:spcPct val="90000"/>
              </a:lnSpc>
            </a:pPr>
            <a:r>
              <a:rPr lang="en-US" sz="4800" dirty="0" smtClean="0"/>
              <a:t>Priority Scores</a:t>
            </a:r>
            <a:endParaRPr lang="en-US" sz="4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17543"/>
              </p:ext>
            </p:extLst>
          </p:nvPr>
        </p:nvGraphicFramePr>
        <p:xfrm>
          <a:off x="4113212" y="152400"/>
          <a:ext cx="7162800" cy="650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4" imgW="5229118" imgH="5400726" progId="Excel.Sheet.12">
                  <p:embed/>
                </p:oleObj>
              </mc:Choice>
              <mc:Fallback>
                <p:oleObj name="Worksheet" r:id="rId4" imgW="5229118" imgH="5400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3212" y="152400"/>
                        <a:ext cx="7162800" cy="650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3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05" y="92166"/>
            <a:ext cx="4234107" cy="166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61699"/>
              </p:ext>
            </p:extLst>
          </p:nvPr>
        </p:nvGraphicFramePr>
        <p:xfrm>
          <a:off x="2208212" y="2084705"/>
          <a:ext cx="7538576" cy="446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5" imgW="4467203" imgH="2648066" progId="Excel.Sheet.12">
                  <p:embed/>
                </p:oleObj>
              </mc:Choice>
              <mc:Fallback>
                <p:oleObj name="Worksheet" r:id="rId5" imgW="4467203" imgH="2648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212" y="2084705"/>
                        <a:ext cx="7538576" cy="446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64629" y="1609229"/>
            <a:ext cx="776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CITIZENS’ BOND ADVISORY COMMITTEE RECOMMENDATION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360612" y="2057400"/>
            <a:ext cx="6858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/>
              <a:t>Public Hearing</a:t>
            </a:r>
          </a:p>
          <a:p>
            <a:pPr marL="0" indent="0" algn="ctr">
              <a:buNone/>
            </a:pPr>
            <a:r>
              <a:rPr lang="en-US" sz="8000" dirty="0" smtClean="0"/>
              <a:t>June 24, 2014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9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360612" y="2057400"/>
            <a:ext cx="6858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/>
              <a:t>Questions</a:t>
            </a:r>
          </a:p>
          <a:p>
            <a:pPr marL="0" indent="0" algn="ctr">
              <a:buNone/>
            </a:pPr>
            <a:r>
              <a:rPr lang="en-US" sz="8000" dirty="0"/>
              <a:t>?</a:t>
            </a:r>
            <a:endParaRPr lang="en-US" sz="8000" dirty="0" smtClean="0"/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287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2014 Citizens’ Bond Advisory Committee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Presenter</a:t>
            </a:r>
          </a:p>
          <a:p>
            <a:pPr lvl="2"/>
            <a:r>
              <a:rPr lang="en-US" sz="2800" dirty="0" smtClean="0"/>
              <a:t>Sheri Lindsey</a:t>
            </a:r>
          </a:p>
          <a:p>
            <a:pPr marL="0" indent="0">
              <a:buNone/>
            </a:pPr>
            <a:r>
              <a:rPr lang="en-US" sz="3600" dirty="0" smtClean="0"/>
              <a:t>Committee Members</a:t>
            </a:r>
          </a:p>
          <a:p>
            <a:pPr lvl="2"/>
            <a:r>
              <a:rPr lang="en-US" sz="2800" dirty="0" smtClean="0"/>
              <a:t>18 Board Member Appointees</a:t>
            </a:r>
          </a:p>
          <a:p>
            <a:pPr lvl="2"/>
            <a:r>
              <a:rPr lang="en-US" sz="2800" dirty="0" smtClean="0"/>
              <a:t>26 Community Members</a:t>
            </a:r>
          </a:p>
          <a:p>
            <a:pPr lvl="2"/>
            <a:r>
              <a:rPr lang="en-US" sz="2800" dirty="0" smtClean="0"/>
              <a:t>8 Campus Administrators</a:t>
            </a:r>
          </a:p>
          <a:p>
            <a:pPr lvl="2"/>
            <a:r>
              <a:rPr lang="en-US" sz="2800" dirty="0" smtClean="0"/>
              <a:t>8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6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Meetings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752600"/>
            <a:ext cx="10134598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May 20</a:t>
            </a:r>
          </a:p>
          <a:p>
            <a:pPr lvl="2"/>
            <a:r>
              <a:rPr lang="en-US" sz="3000" dirty="0" smtClean="0"/>
              <a:t>Role, Norms, Master Plan Principles, Presentations</a:t>
            </a:r>
          </a:p>
          <a:p>
            <a:r>
              <a:rPr lang="en-US" sz="3600" dirty="0" smtClean="0"/>
              <a:t>May 27</a:t>
            </a:r>
          </a:p>
          <a:p>
            <a:pPr lvl="2"/>
            <a:r>
              <a:rPr lang="en-US" sz="3000" dirty="0" smtClean="0"/>
              <a:t>Q&amp;A, Group Work, Committee Presentations</a:t>
            </a:r>
            <a:endParaRPr lang="en-US" sz="2400" dirty="0" smtClean="0"/>
          </a:p>
          <a:p>
            <a:r>
              <a:rPr lang="en-US" sz="3600" dirty="0" smtClean="0"/>
              <a:t>June 3</a:t>
            </a:r>
          </a:p>
          <a:p>
            <a:pPr lvl="2"/>
            <a:r>
              <a:rPr lang="en-US" sz="3000" dirty="0" smtClean="0"/>
              <a:t>Q&amp;A, Finalize Recommendation</a:t>
            </a:r>
          </a:p>
          <a:p>
            <a:pPr lvl="2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131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360612" y="2057400"/>
            <a:ext cx="6858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/>
              <a:t>Meeting One</a:t>
            </a:r>
          </a:p>
          <a:p>
            <a:pPr marL="0" indent="0" algn="ctr">
              <a:buNone/>
            </a:pPr>
            <a:r>
              <a:rPr lang="en-US" sz="8000" dirty="0" smtClean="0"/>
              <a:t>May 20, 2014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Committee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Develop </a:t>
            </a:r>
            <a:r>
              <a:rPr lang="en-US" sz="3600" dirty="0"/>
              <a:t>a recommendation for a 2014 Bond Referendum to be transmitted to the Board of Trustees for its </a:t>
            </a:r>
            <a:r>
              <a:rPr lang="en-US" sz="3600" dirty="0" smtClean="0"/>
              <a:t>consideration.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92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Norms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 fully present at the meetings and be attentive to behaviors which impact physical and mental engagement.</a:t>
            </a:r>
          </a:p>
          <a:p>
            <a:r>
              <a:rPr lang="en-US" sz="3600" dirty="0"/>
              <a:t>Invite and welcome contributions of every member and listen to each other.</a:t>
            </a:r>
          </a:p>
          <a:p>
            <a:r>
              <a:rPr lang="en-US" sz="3600" dirty="0"/>
              <a:t>Strive to achieve consensus.</a:t>
            </a:r>
          </a:p>
          <a:p>
            <a:r>
              <a:rPr lang="en-US" sz="3600" dirty="0"/>
              <a:t>Be respectful to all.</a:t>
            </a:r>
          </a:p>
        </p:txBody>
      </p:sp>
    </p:spTree>
    <p:extLst>
      <p:ext uri="{BB962C8B-B14F-4D97-AF65-F5344CB8AC3E}">
        <p14:creationId xmlns:p14="http://schemas.microsoft.com/office/powerpoint/2010/main" val="222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Master Plan Principles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0826" y="1600200"/>
            <a:ext cx="9602786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 </a:t>
            </a:r>
            <a:r>
              <a:rPr lang="en-US" sz="2000" dirty="0"/>
              <a:t>maximize enrollment at all campuses:</a:t>
            </a:r>
          </a:p>
          <a:p>
            <a:pPr lvl="2"/>
            <a:r>
              <a:rPr lang="en-US" sz="1700" dirty="0"/>
              <a:t>Elementary schools – 750 maximum</a:t>
            </a:r>
          </a:p>
          <a:p>
            <a:pPr lvl="2"/>
            <a:r>
              <a:rPr lang="en-US" sz="1700" dirty="0"/>
              <a:t>Middle schools (6) – 750 maximum </a:t>
            </a:r>
          </a:p>
          <a:p>
            <a:pPr lvl="2"/>
            <a:r>
              <a:rPr lang="en-US" sz="1700" dirty="0"/>
              <a:t>Junior high schools (7-8) – 1400 maximum </a:t>
            </a:r>
          </a:p>
          <a:p>
            <a:pPr lvl="2"/>
            <a:r>
              <a:rPr lang="en-US" sz="1700" dirty="0"/>
              <a:t>High schools – 2000 maximum</a:t>
            </a:r>
          </a:p>
          <a:p>
            <a:r>
              <a:rPr lang="en-US" sz="2000" dirty="0"/>
              <a:t>To embrace the neighborhood school concept for all elementary students who reside in Lamar </a:t>
            </a:r>
            <a:r>
              <a:rPr lang="en-US" sz="2000" dirty="0" err="1"/>
              <a:t>CISD</a:t>
            </a:r>
            <a:r>
              <a:rPr lang="en-US" sz="2000" dirty="0"/>
              <a:t>.</a:t>
            </a:r>
          </a:p>
          <a:p>
            <a:r>
              <a:rPr lang="en-US" sz="2000" dirty="0"/>
              <a:t>To house grades PK-5 in all elementary schools to ensure parents and students that they can enjoy six years of attending school on the same campus.</a:t>
            </a:r>
          </a:p>
          <a:p>
            <a:r>
              <a:rPr lang="en-US" sz="2000" dirty="0"/>
              <a:t>To reflect the ethnic balance of the school district in grades 6-12.</a:t>
            </a:r>
          </a:p>
          <a:p>
            <a:r>
              <a:rPr lang="en-US" sz="2000" dirty="0"/>
              <a:t>To locate schools with grades 6-12 in the same general area.</a:t>
            </a:r>
          </a:p>
          <a:p>
            <a:r>
              <a:rPr lang="en-US" sz="2000" dirty="0"/>
              <a:t>To minimize the alteration of high school zones.</a:t>
            </a:r>
          </a:p>
          <a:p>
            <a:r>
              <a:rPr lang="en-US" sz="2000" dirty="0"/>
              <a:t>To provide adequate space for school/community-based education programs.</a:t>
            </a:r>
          </a:p>
        </p:txBody>
      </p:sp>
    </p:spTree>
    <p:extLst>
      <p:ext uri="{BB962C8B-B14F-4D97-AF65-F5344CB8AC3E}">
        <p14:creationId xmlns:p14="http://schemas.microsoft.com/office/powerpoint/2010/main" val="32866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15598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Staff Presentations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2011 Bond Update</a:t>
            </a:r>
          </a:p>
          <a:p>
            <a:r>
              <a:rPr lang="en-US" sz="3600" dirty="0" smtClean="0"/>
              <a:t>Demographic Report</a:t>
            </a:r>
          </a:p>
          <a:p>
            <a:r>
              <a:rPr lang="en-US" sz="3600" dirty="0" smtClean="0"/>
              <a:t>Bonds 101 / Financial Information</a:t>
            </a:r>
          </a:p>
          <a:p>
            <a:r>
              <a:rPr lang="en-US" sz="3600" dirty="0" smtClean="0"/>
              <a:t>District Needs Assessment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en-US" sz="3600" dirty="0" smtClean="0"/>
          </a:p>
          <a:p>
            <a:pPr lvl="2"/>
            <a:r>
              <a:rPr lang="en-US" sz="3000" dirty="0" smtClean="0">
                <a:solidFill>
                  <a:srgbClr val="50A8CC"/>
                </a:solidFill>
              </a:rPr>
              <a:t>Questions were answered via email weekly</a:t>
            </a:r>
          </a:p>
          <a:p>
            <a:pPr lvl="2"/>
            <a:endParaRPr lang="en-US" sz="3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4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360612" y="2057400"/>
            <a:ext cx="6858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/>
              <a:t>Meeting Two</a:t>
            </a:r>
          </a:p>
          <a:p>
            <a:pPr marL="0" indent="0" algn="ctr">
              <a:buNone/>
            </a:pPr>
            <a:r>
              <a:rPr lang="en-US" sz="8000" dirty="0" smtClean="0"/>
              <a:t>May 27, 2014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674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411</Words>
  <Application>Microsoft Office PowerPoint</Application>
  <PresentationFormat>Custom</PresentationFormat>
  <Paragraphs>80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Consolas</vt:lpstr>
      <vt:lpstr>Corbel</vt:lpstr>
      <vt:lpstr>Chalkboard 16x9</vt:lpstr>
      <vt:lpstr>Worksheet</vt:lpstr>
      <vt:lpstr>PowerPoint Presentation</vt:lpstr>
      <vt:lpstr>2014 Citizens’ Bond Advisory Committee</vt:lpstr>
      <vt:lpstr>Meetings</vt:lpstr>
      <vt:lpstr>PowerPoint Presentation</vt:lpstr>
      <vt:lpstr>Role of the Committee</vt:lpstr>
      <vt:lpstr>Norms</vt:lpstr>
      <vt:lpstr>Master Plan Principles</vt:lpstr>
      <vt:lpstr>Staff Presentations</vt:lpstr>
      <vt:lpstr>PowerPoint Presentation</vt:lpstr>
      <vt:lpstr>Group Work</vt:lpstr>
      <vt:lpstr>PowerPoint Presentation</vt:lpstr>
      <vt:lpstr>2014 Citizens’ Bond Advisory Committee</vt:lpstr>
      <vt:lpstr>PowerPoint Presentation</vt:lpstr>
      <vt:lpstr>Prioritize Projects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2014-06-16T05:20:42Z</dcterms:created>
  <dcterms:modified xsi:type="dcterms:W3CDTF">2014-06-16T15:48:01Z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