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300" r:id="rId25"/>
    <p:sldId id="298" r:id="rId26"/>
    <p:sldId id="299" r:id="rId27"/>
    <p:sldId id="302" r:id="rId28"/>
    <p:sldId id="303" r:id="rId29"/>
    <p:sldId id="304" r:id="rId30"/>
    <p:sldId id="305" r:id="rId31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128" d="100"/>
          <a:sy n="128" d="100"/>
        </p:scale>
        <p:origin x="1334" y="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8CEC3D-96F7-401F-9673-3EE7F75C9C5B}" type="datetimeFigureOut">
              <a:rPr lang="en-US"/>
              <a:t>8/15/2019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8ED8CD-4E4C-49AC-BDC6-2963BA49E54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032BCF4-D26D-4DAF-9F57-FE1E61FE7935}" type="datetimeFigureOut">
              <a:rPr lang="en-US"/>
              <a:t>8/15/2019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B91549-43BF-425A-AF25-7526201920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oking up to clouds and blue sky surrounded by glass-walled building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73625" y="0"/>
            <a:ext cx="73152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3" y="685801"/>
            <a:ext cx="3962400" cy="472439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13" y="5410200"/>
            <a:ext cx="3962400" cy="762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pPr/>
              <a:t>8/15/2019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483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629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85412" y="685800"/>
            <a:ext cx="12954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685800"/>
            <a:ext cx="9474253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005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277813"/>
            <a:ext cx="10360501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18883" y="1600201"/>
            <a:ext cx="10360501" cy="4530725"/>
          </a:xfrm>
        </p:spPr>
        <p:txBody>
          <a:bodyPr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883" y="6251575"/>
            <a:ext cx="26409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69236" y="6248400"/>
            <a:ext cx="396136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6A71E-D427-4B59-9D41-D582FAAF79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8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78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2590800"/>
            <a:ext cx="8229599" cy="2819400"/>
          </a:xfrm>
        </p:spPr>
        <p:txBody>
          <a:bodyPr anchor="b">
            <a:normAutofit/>
          </a:bodyPr>
          <a:lstStyle>
            <a:lvl1pPr algn="l"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425" y="5410200"/>
            <a:ext cx="8231187" cy="762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pPr/>
              <a:t>8/15/2019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51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685800"/>
            <a:ext cx="5029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1614" y="685800"/>
            <a:ext cx="5029199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70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664" y="685800"/>
            <a:ext cx="5029200" cy="9906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664" y="1676400"/>
            <a:ext cx="502920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1613" y="685800"/>
            <a:ext cx="5029200" cy="9906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0025" y="1676400"/>
            <a:ext cx="502920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309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44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031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72440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212" y="685800"/>
            <a:ext cx="670417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47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724400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75213" y="685800"/>
            <a:ext cx="6705600" cy="5486400"/>
          </a:xfrm>
          <a:ln w="63500">
            <a:solidFill>
              <a:schemeClr val="bg1"/>
            </a:solidFill>
            <a:miter lim="800000"/>
          </a:ln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en-US"/>
              <a:t>8/15/2019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204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5105400"/>
            <a:ext cx="10971372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685800"/>
            <a:ext cx="10287000" cy="419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fld id="{81C93FC7-9D1A-468B-98DB-D1E8D74418D9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2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5950" indent="-28575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Corbe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744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479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840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32888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16936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300984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" y="2667000"/>
            <a:ext cx="4648200" cy="2286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</a:rPr>
              <a:t>Lamar CISD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Public Hearing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2019-20 Budget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August 15, 2019</a:t>
            </a:r>
          </a:p>
        </p:txBody>
      </p:sp>
    </p:spTree>
    <p:extLst>
      <p:ext uri="{BB962C8B-B14F-4D97-AF65-F5344CB8AC3E}">
        <p14:creationId xmlns:p14="http://schemas.microsoft.com/office/powerpoint/2010/main" val="408449371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1613" y="381000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General Fund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22613" y="2438400"/>
            <a:ext cx="7391399" cy="2362200"/>
          </a:xfrm>
        </p:spPr>
        <p:txBody>
          <a:bodyPr>
            <a:noAutofit/>
          </a:bodyPr>
          <a:lstStyle/>
          <a:p>
            <a:r>
              <a:rPr lang="en-US" sz="3600" dirty="0"/>
              <a:t>Total Revenues of $318,648,927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Total Expenditures of $318,648,927</a:t>
            </a:r>
          </a:p>
        </p:txBody>
      </p:sp>
    </p:spTree>
    <p:extLst>
      <p:ext uri="{BB962C8B-B14F-4D97-AF65-F5344CB8AC3E}">
        <p14:creationId xmlns:p14="http://schemas.microsoft.com/office/powerpoint/2010/main" val="119737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1613" y="533400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Tax Rate for 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213" y="2438400"/>
            <a:ext cx="6554867" cy="3767670"/>
          </a:xfrm>
        </p:spPr>
        <p:txBody>
          <a:bodyPr>
            <a:normAutofit/>
          </a:bodyPr>
          <a:lstStyle/>
          <a:p>
            <a:r>
              <a:rPr lang="en-US" dirty="0"/>
              <a:t>M&amp;O Tax Rate needed to fund the proposed budget is $0.97000/$100 valuation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5812" y="2514600"/>
            <a:ext cx="82296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126991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2" y="381000"/>
            <a:ext cx="8229600" cy="762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Debt Service Fund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>
          <a:xfrm>
            <a:off x="2055812" y="1676400"/>
            <a:ext cx="81534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Revenues/Sources of Funds anticipated of $73.208 million</a:t>
            </a:r>
          </a:p>
          <a:p>
            <a:pPr marL="690880" lvl="1" indent="-342900"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Tax revenues estimated at $60.158 million, which includes an estimated $550,000 for delinquent taxes, penalties, and interest</a:t>
            </a:r>
          </a:p>
          <a:p>
            <a:pPr marL="690880" lvl="1" indent="-342900"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Accrued Capitalized and Investment Interest - $11.833 million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State Aid (Hold Harmless) - $1.217 million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630936" lvl="1" indent="-274320">
              <a:buFont typeface="Wingdings 2"/>
              <a:buChar char="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0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457200"/>
            <a:ext cx="7086600" cy="762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Debt Service Fund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>
          <a:xfrm>
            <a:off x="2817812" y="2362200"/>
            <a:ext cx="7010400" cy="3276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Expenditures projected of $73.208 million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690880" lvl="1" indent="-342900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Principal and Interest - $73.110 million</a:t>
            </a:r>
          </a:p>
          <a:p>
            <a:pPr marL="653980" lvl="2" indent="0">
              <a:buNone/>
              <a:defRPr/>
            </a:pPr>
            <a:endParaRPr lang="en-US" sz="2800" dirty="0"/>
          </a:p>
          <a:p>
            <a:pPr marL="690880" lvl="1" indent="-342900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Debt Service Fees- $97,500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8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6812" y="685800"/>
            <a:ext cx="72390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Debt Service Fund Tax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712" y="1752601"/>
            <a:ext cx="6553200" cy="3047999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CC"/>
              </a:solidFill>
            </a:endParaRPr>
          </a:p>
          <a:p>
            <a:r>
              <a:rPr lang="en-US" dirty="0"/>
              <a:t>I&amp;S Tax Rate needed to fund the proposed budget is $0.3500/$100 valuation</a:t>
            </a:r>
          </a:p>
        </p:txBody>
      </p:sp>
    </p:spTree>
    <p:extLst>
      <p:ext uri="{BB962C8B-B14F-4D97-AF65-F5344CB8AC3E}">
        <p14:creationId xmlns:p14="http://schemas.microsoft.com/office/powerpoint/2010/main" val="374642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6412" y="3048000"/>
            <a:ext cx="6705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CHILD NUTRITION FUND</a:t>
            </a:r>
          </a:p>
        </p:txBody>
      </p:sp>
    </p:spTree>
    <p:extLst>
      <p:ext uri="{BB962C8B-B14F-4D97-AF65-F5344CB8AC3E}">
        <p14:creationId xmlns:p14="http://schemas.microsoft.com/office/powerpoint/2010/main" val="158468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325170"/>
            <a:ext cx="7620000" cy="1524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Child Nutrition Fund Revenues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41612" y="1828800"/>
            <a:ext cx="7086600" cy="4114800"/>
          </a:xfrm>
        </p:spPr>
        <p:txBody>
          <a:bodyPr>
            <a:normAutofit/>
          </a:bodyPr>
          <a:lstStyle/>
          <a:p>
            <a:r>
              <a:rPr lang="en-US" sz="2400" dirty="0"/>
              <a:t>Revenues are generated from: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Breakfast and lunch sales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Federal reimbursements</a:t>
            </a:r>
          </a:p>
          <a:p>
            <a:endParaRPr lang="en-US" sz="2400" dirty="0"/>
          </a:p>
          <a:p>
            <a:r>
              <a:rPr lang="en-US" sz="2400" dirty="0"/>
              <a:t>Total Revenues:  $16.47 million</a:t>
            </a:r>
          </a:p>
        </p:txBody>
      </p:sp>
    </p:spTree>
    <p:extLst>
      <p:ext uri="{BB962C8B-B14F-4D97-AF65-F5344CB8AC3E}">
        <p14:creationId xmlns:p14="http://schemas.microsoft.com/office/powerpoint/2010/main" val="236687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304800"/>
            <a:ext cx="8151299" cy="128089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2019-20 Child Nutrition Budget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by Category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295417"/>
              </p:ext>
            </p:extLst>
          </p:nvPr>
        </p:nvGraphicFramePr>
        <p:xfrm>
          <a:off x="1903412" y="1585691"/>
          <a:ext cx="8382000" cy="48004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17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780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9242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6100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Payroll Costs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7,425,000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242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6200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Professional &amp; Contracted Costs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282,775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242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Supplies and Materials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8,644,013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830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6400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Other Operating Costs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36,340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242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6600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Capital Outlay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80,000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242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 Expenditures     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16,468,128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4928" marR="54928" marT="60960" marB="60960" anchor="b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36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533400"/>
            <a:ext cx="7772400" cy="97609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Child Nutrition Fund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Budget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2" y="1905000"/>
            <a:ext cx="7086600" cy="3777622"/>
          </a:xfrm>
        </p:spPr>
        <p:txBody>
          <a:bodyPr>
            <a:normAutofit/>
          </a:bodyPr>
          <a:lstStyle/>
          <a:p>
            <a:r>
              <a:rPr lang="en-US" sz="4000" dirty="0"/>
              <a:t>Balanced at $16,468,128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Funded by user fees and federal school lunch program</a:t>
            </a:r>
          </a:p>
        </p:txBody>
      </p:sp>
    </p:spTree>
    <p:extLst>
      <p:ext uri="{BB962C8B-B14F-4D97-AF65-F5344CB8AC3E}">
        <p14:creationId xmlns:p14="http://schemas.microsoft.com/office/powerpoint/2010/main" val="82205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3012" y="381000"/>
            <a:ext cx="716280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2019-20 Public Hearing Agenda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08212" y="1524000"/>
            <a:ext cx="8001000" cy="4770438"/>
          </a:xfrm>
        </p:spPr>
        <p:txBody>
          <a:bodyPr>
            <a:normAutofit/>
          </a:bodyPr>
          <a:lstStyle/>
          <a:p>
            <a:r>
              <a:rPr lang="en-US" sz="3200" dirty="0"/>
              <a:t>Discussion of 3 budgets requiring official adoption by the Board of Trustees</a:t>
            </a:r>
          </a:p>
          <a:p>
            <a:pPr lvl="1"/>
            <a:r>
              <a:rPr lang="en-US" sz="3200" dirty="0"/>
              <a:t>General Fund Budget</a:t>
            </a:r>
          </a:p>
          <a:p>
            <a:pPr lvl="1"/>
            <a:r>
              <a:rPr lang="en-US" sz="3200" dirty="0"/>
              <a:t>Debt Service Fund Budget</a:t>
            </a:r>
          </a:p>
          <a:p>
            <a:pPr lvl="1"/>
            <a:r>
              <a:rPr lang="en-US" sz="3200" dirty="0"/>
              <a:t>Child Nutrition Fund Budget</a:t>
            </a:r>
          </a:p>
          <a:p>
            <a:r>
              <a:rPr lang="en-US" sz="3200" dirty="0"/>
              <a:t>Proposed two-part tax rate and tax rate </a:t>
            </a:r>
            <a:r>
              <a:rPr lang="en-US" sz="3200" dirty="0" smtClean="0"/>
              <a:t>considerations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419234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5812" y="2590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2019 Tax Rate</a:t>
            </a:r>
          </a:p>
        </p:txBody>
      </p:sp>
    </p:spTree>
    <p:extLst>
      <p:ext uri="{BB962C8B-B14F-4D97-AF65-F5344CB8AC3E}">
        <p14:creationId xmlns:p14="http://schemas.microsoft.com/office/powerpoint/2010/main" val="192033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15569" y="533400"/>
            <a:ext cx="4433887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1"/>
                </a:solidFill>
              </a:rPr>
              <a:t>Tax Rate for 2019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4412" y="1752600"/>
            <a:ext cx="7696200" cy="3962400"/>
          </a:xfrm>
        </p:spPr>
        <p:txBody>
          <a:bodyPr>
            <a:normAutofit/>
          </a:bodyPr>
          <a:lstStyle/>
          <a:p>
            <a:r>
              <a:rPr lang="en-US" sz="2400" dirty="0"/>
              <a:t>Two-part rate to be adopted</a:t>
            </a:r>
          </a:p>
          <a:p>
            <a:pPr lvl="1"/>
            <a:r>
              <a:rPr lang="en-US" dirty="0"/>
              <a:t>Maintenance and Operations</a:t>
            </a:r>
          </a:p>
          <a:p>
            <a:pPr lvl="1"/>
            <a:r>
              <a:rPr lang="en-US" dirty="0"/>
              <a:t>Interest and Sinking</a:t>
            </a:r>
          </a:p>
          <a:p>
            <a:r>
              <a:rPr lang="en-US" sz="2400" dirty="0"/>
              <a:t>Other Tax Rate Calculations/Considerations</a:t>
            </a:r>
          </a:p>
          <a:p>
            <a:pPr lvl="1"/>
            <a:r>
              <a:rPr lang="en-US" dirty="0"/>
              <a:t>Voter-Approval Rate</a:t>
            </a:r>
          </a:p>
          <a:p>
            <a:pPr lvl="2"/>
            <a:r>
              <a:rPr lang="en-US" sz="2400" dirty="0"/>
              <a:t>$1.359617</a:t>
            </a:r>
          </a:p>
        </p:txBody>
      </p:sp>
    </p:spTree>
    <p:extLst>
      <p:ext uri="{BB962C8B-B14F-4D97-AF65-F5344CB8AC3E}">
        <p14:creationId xmlns:p14="http://schemas.microsoft.com/office/powerpoint/2010/main" val="231722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5620" y="609601"/>
            <a:ext cx="8001000" cy="727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</a:rPr>
              <a:t>Proposed Tax Rate(s) for 2019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360612" y="2057400"/>
            <a:ext cx="7543800" cy="3505200"/>
          </a:xfrm>
        </p:spPr>
        <p:txBody>
          <a:bodyPr>
            <a:normAutofit/>
          </a:bodyPr>
          <a:lstStyle/>
          <a:p>
            <a:r>
              <a:rPr lang="en-US" dirty="0"/>
              <a:t>Two-part rate (per $100 valuation)</a:t>
            </a:r>
          </a:p>
          <a:p>
            <a:pPr lvl="1"/>
            <a:r>
              <a:rPr lang="en-US" sz="2800" dirty="0"/>
              <a:t>Total rate:  $1.3200</a:t>
            </a:r>
          </a:p>
          <a:p>
            <a:pPr lvl="2"/>
            <a:r>
              <a:rPr lang="en-US" sz="2800" dirty="0"/>
              <a:t>M&amp;O of $0.97000</a:t>
            </a:r>
          </a:p>
          <a:p>
            <a:pPr lvl="2"/>
            <a:r>
              <a:rPr lang="en-US" sz="2800" dirty="0"/>
              <a:t>Interest and Sinking of $0.3500</a:t>
            </a:r>
          </a:p>
        </p:txBody>
      </p:sp>
    </p:spTree>
    <p:extLst>
      <p:ext uri="{BB962C8B-B14F-4D97-AF65-F5344CB8AC3E}">
        <p14:creationId xmlns:p14="http://schemas.microsoft.com/office/powerpoint/2010/main" val="177590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14" y="624110"/>
            <a:ext cx="5674799" cy="67129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8544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F89AB2-1D83-40E1-86E9-00904E8E2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-76200"/>
            <a:ext cx="10971372" cy="1066800"/>
          </a:xfrm>
        </p:spPr>
        <p:txBody>
          <a:bodyPr>
            <a:normAutofit/>
          </a:bodyPr>
          <a:lstStyle/>
          <a:p>
            <a:r>
              <a:rPr lang="en-US" dirty="0"/>
              <a:t>Teacher compensation – “THE 30%”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4D4871-F9BF-4B2E-AAF3-4C691F57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518" y="1676400"/>
            <a:ext cx="10287000" cy="419099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30% of the increase in funding/GAIN (per prescribed calculation below) must be used to provide </a:t>
            </a:r>
            <a:r>
              <a:rPr lang="en-US" u="sng" dirty="0"/>
              <a:t>compensation</a:t>
            </a:r>
            <a:r>
              <a:rPr lang="en-US" dirty="0"/>
              <a:t> increases to full-time employees other than administrators</a:t>
            </a:r>
          </a:p>
          <a:p>
            <a:pPr lvl="1"/>
            <a:r>
              <a:rPr lang="en-US" dirty="0"/>
              <a:t>Classroom teachers, with prioritization given to teachers with MORE THAN 5 years of experience (75%)</a:t>
            </a:r>
          </a:p>
          <a:p>
            <a:pPr lvl="1"/>
            <a:r>
              <a:rPr lang="en-US" dirty="0"/>
              <a:t>The remaining 25% given to all other full-time employees, other than administrators</a:t>
            </a:r>
          </a:p>
          <a:p>
            <a:pPr lvl="1"/>
            <a:r>
              <a:rPr lang="en-US" dirty="0"/>
              <a:t>Teachers, librarians, counselors, and nurses are included</a:t>
            </a:r>
          </a:p>
          <a:p>
            <a:r>
              <a:rPr lang="en-US" dirty="0"/>
              <a:t>Compensation does </a:t>
            </a:r>
            <a:r>
              <a:rPr lang="en-US" u="sng" dirty="0"/>
              <a:t>not</a:t>
            </a:r>
            <a:r>
              <a:rPr lang="en-US" dirty="0"/>
              <a:t> mean “cash”</a:t>
            </a:r>
          </a:p>
          <a:p>
            <a:pPr lvl="1"/>
            <a:r>
              <a:rPr lang="en-US" dirty="0"/>
              <a:t>It means cash, plus increases in district contributions for benefits such as health insurance, TRS, etc..</a:t>
            </a:r>
          </a:p>
          <a:p>
            <a:r>
              <a:rPr lang="en-US" dirty="0"/>
              <a:t>Calculation required:  Total GAIN * 30%</a:t>
            </a:r>
          </a:p>
          <a:p>
            <a:pPr lvl="1"/>
            <a:r>
              <a:rPr lang="en-US" dirty="0"/>
              <a:t>GAIN:  The difference between 2018-19 REVENUE PER ADA and 2019-20 REVENUE PER ADA, multiplied by 2019-20 ADA</a:t>
            </a:r>
          </a:p>
          <a:p>
            <a:r>
              <a:rPr lang="en-US" dirty="0"/>
              <a:t>Current estimates of “The 30%” for Lamar CISD:  $4.570 million</a:t>
            </a:r>
          </a:p>
          <a:p>
            <a:r>
              <a:rPr lang="en-US" dirty="0"/>
              <a:t>Current budget proposal includes an estimated $15.177 million increase for teacher </a:t>
            </a:r>
            <a:r>
              <a:rPr lang="en-US" u="sng" dirty="0"/>
              <a:t>compensation</a:t>
            </a:r>
          </a:p>
          <a:p>
            <a:pPr lvl="1"/>
            <a:r>
              <a:rPr lang="en-US" dirty="0"/>
              <a:t>Total New Revenue is estimated at $19.664 million (v14)</a:t>
            </a:r>
          </a:p>
        </p:txBody>
      </p:sp>
    </p:spTree>
    <p:extLst>
      <p:ext uri="{BB962C8B-B14F-4D97-AF65-F5344CB8AC3E}">
        <p14:creationId xmlns:p14="http://schemas.microsoft.com/office/powerpoint/2010/main" val="362046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533400"/>
            <a:ext cx="10971372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Teacher Compensation – HB</a:t>
            </a:r>
            <a:r>
              <a:rPr lang="en-US" sz="3400" normalizeH="1" dirty="0" smtClean="0"/>
              <a:t>3</a:t>
            </a:r>
            <a:endParaRPr lang="en-US" sz="3400" normalizeH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5864" y="1778748"/>
            <a:ext cx="5029200" cy="9906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5 years or less - $4,175.08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5864" y="2769348"/>
            <a:ext cx="5029200" cy="370765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Raise 		$3,000.00</a:t>
            </a:r>
          </a:p>
          <a:p>
            <a:r>
              <a:rPr lang="en-US" dirty="0" smtClean="0"/>
              <a:t>Medicare		$       43.50</a:t>
            </a:r>
          </a:p>
          <a:p>
            <a:r>
              <a:rPr lang="en-US" dirty="0" smtClean="0"/>
              <a:t>Health Insurance 	$    785.49</a:t>
            </a:r>
          </a:p>
          <a:p>
            <a:r>
              <a:rPr lang="en-US" dirty="0" smtClean="0"/>
              <a:t>Worker’s Comp	$      65.22</a:t>
            </a:r>
          </a:p>
          <a:p>
            <a:r>
              <a:rPr lang="en-US" dirty="0" smtClean="0"/>
              <a:t>TRS On-Behalf	$    270.00</a:t>
            </a:r>
          </a:p>
          <a:p>
            <a:r>
              <a:rPr lang="en-US" dirty="0" smtClean="0"/>
              <a:t>Unemployment	$     10.87</a:t>
            </a:r>
          </a:p>
          <a:p>
            <a:pPr marL="0" indent="0">
              <a:buNone/>
            </a:pPr>
            <a:r>
              <a:rPr lang="en-US" dirty="0" smtClean="0"/>
              <a:t>$4,175.08 *635 FTE = $2,651,175.80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7098" y="1807138"/>
            <a:ext cx="5029200" cy="9906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6 </a:t>
            </a:r>
            <a:r>
              <a:rPr lang="en-US" dirty="0"/>
              <a:t>years or </a:t>
            </a:r>
            <a:r>
              <a:rPr lang="en-US" dirty="0" smtClean="0"/>
              <a:t>more </a:t>
            </a:r>
            <a:r>
              <a:rPr lang="en-US" dirty="0"/>
              <a:t>- </a:t>
            </a:r>
            <a:r>
              <a:rPr lang="en-US" dirty="0" smtClean="0"/>
              <a:t>$4,727.33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27098" y="2797738"/>
            <a:ext cx="5029200" cy="367926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/>
              <a:t>Raise 		$</a:t>
            </a:r>
            <a:r>
              <a:rPr lang="en-US" dirty="0" smtClean="0"/>
              <a:t>3,500.00</a:t>
            </a:r>
            <a:endParaRPr lang="en-US" dirty="0"/>
          </a:p>
          <a:p>
            <a:r>
              <a:rPr lang="en-US" dirty="0"/>
              <a:t>Medicare		$       </a:t>
            </a:r>
            <a:r>
              <a:rPr lang="en-US" dirty="0" smtClean="0"/>
              <a:t>50.75</a:t>
            </a:r>
            <a:endParaRPr lang="en-US" dirty="0"/>
          </a:p>
          <a:p>
            <a:r>
              <a:rPr lang="en-US" dirty="0"/>
              <a:t>Health Insurance 	$    785.49</a:t>
            </a:r>
          </a:p>
          <a:p>
            <a:r>
              <a:rPr lang="en-US" dirty="0"/>
              <a:t>Worker’s Comp	$      65.22</a:t>
            </a:r>
          </a:p>
          <a:p>
            <a:r>
              <a:rPr lang="en-US" dirty="0"/>
              <a:t>TRS On-Behalf	$    </a:t>
            </a:r>
            <a:r>
              <a:rPr lang="en-US" dirty="0" smtClean="0"/>
              <a:t>315.00</a:t>
            </a:r>
            <a:endParaRPr lang="en-US" dirty="0"/>
          </a:p>
          <a:p>
            <a:r>
              <a:rPr lang="en-US" dirty="0"/>
              <a:t>Unemployment	$     10.87</a:t>
            </a:r>
          </a:p>
          <a:p>
            <a:pPr marL="0" indent="0">
              <a:buNone/>
            </a:pPr>
            <a:r>
              <a:rPr lang="en-US" dirty="0" smtClean="0"/>
              <a:t>$4,727.33 * 2,030FTE = $9,596,479.90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5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2" y="685800"/>
            <a:ext cx="9601199" cy="4191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000" b="1" dirty="0" smtClean="0"/>
              <a:t>Cash Raises – By Category</a:t>
            </a:r>
          </a:p>
          <a:p>
            <a:pPr marL="0" indent="0">
              <a:buNone/>
            </a:pPr>
            <a:r>
              <a:rPr lang="en-US" dirty="0" smtClean="0"/>
              <a:t>Teacher Salary Schedule 	(5 years or less)	         $  1,525,500.00</a:t>
            </a:r>
          </a:p>
          <a:p>
            <a:pPr marL="0" indent="0">
              <a:buNone/>
            </a:pPr>
            <a:r>
              <a:rPr lang="en-US" dirty="0" smtClean="0"/>
              <a:t>Teacher Salary Schedule (6 years or more)	         $  7,540,750.00</a:t>
            </a:r>
          </a:p>
          <a:p>
            <a:pPr marL="0" indent="0">
              <a:buNone/>
            </a:pPr>
            <a:r>
              <a:rPr lang="en-US" dirty="0" smtClean="0"/>
              <a:t>Paygrade Table (Administrative/Professional)             $  1,034,172.24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Paygrade Table (Clerical/Paraprofessional,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     Manual Trades, Technical)	         </a:t>
            </a:r>
            <a:r>
              <a:rPr lang="en-US" u="sng" dirty="0" smtClean="0"/>
              <a:t>$  1,796,520.28</a:t>
            </a:r>
          </a:p>
          <a:p>
            <a:pPr marL="0" indent="0">
              <a:buNone/>
            </a:pPr>
            <a:r>
              <a:rPr lang="en-US" dirty="0" smtClean="0"/>
              <a:t>Total Cash Raises					         $11,895,942.52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3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E7BE16-4BFD-430F-BFB0-1629044B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57200"/>
            <a:ext cx="10971372" cy="1066800"/>
          </a:xfrm>
        </p:spPr>
        <p:txBody>
          <a:bodyPr>
            <a:normAutofit/>
          </a:bodyPr>
          <a:lstStyle/>
          <a:p>
            <a:r>
              <a:rPr lang="en-US" dirty="0"/>
              <a:t>New allotments, changes, and repeals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566A7D-F239-4760-B690-DA87D7D0D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097" y="1981200"/>
            <a:ext cx="7202456" cy="3581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Notable repeals</a:t>
            </a:r>
          </a:p>
          <a:p>
            <a:pPr lvl="1"/>
            <a:r>
              <a:rPr lang="en-US" dirty="0"/>
              <a:t>Cost of Education Index (CEI)</a:t>
            </a:r>
          </a:p>
          <a:p>
            <a:pPr lvl="1"/>
            <a:r>
              <a:rPr lang="en-US" dirty="0"/>
              <a:t>Gifted and talented allotment; requirements still apply</a:t>
            </a:r>
          </a:p>
          <a:p>
            <a:pPr lvl="1"/>
            <a:r>
              <a:rPr lang="en-US" dirty="0"/>
              <a:t>High School Allotment</a:t>
            </a:r>
          </a:p>
          <a:p>
            <a:r>
              <a:rPr lang="en-US" dirty="0"/>
              <a:t>Notable new allotments</a:t>
            </a:r>
          </a:p>
          <a:p>
            <a:pPr lvl="1"/>
            <a:r>
              <a:rPr lang="en-US" dirty="0"/>
              <a:t>Fast Growth</a:t>
            </a:r>
          </a:p>
          <a:p>
            <a:pPr lvl="1"/>
            <a:r>
              <a:rPr lang="en-US" dirty="0"/>
              <a:t>Early Education (to be use for PreK)</a:t>
            </a:r>
          </a:p>
          <a:p>
            <a:pPr lvl="1"/>
            <a:r>
              <a:rPr lang="en-US" dirty="0"/>
              <a:t>Dyslexia</a:t>
            </a:r>
          </a:p>
          <a:p>
            <a:pPr lvl="1"/>
            <a:r>
              <a:rPr lang="en-US" dirty="0"/>
              <a:t>CCMR Outcomes Bonus (tiered program)</a:t>
            </a:r>
          </a:p>
          <a:p>
            <a:pPr lvl="1"/>
            <a:r>
              <a:rPr lang="en-US" dirty="0"/>
              <a:t>Teacher Incentive and Mentor Program (2)</a:t>
            </a:r>
          </a:p>
          <a:p>
            <a:pPr lvl="1"/>
            <a:r>
              <a:rPr lang="en-US" dirty="0"/>
              <a:t>School Safety</a:t>
            </a:r>
          </a:p>
          <a:p>
            <a:pPr lvl="1"/>
            <a:r>
              <a:rPr lang="en-US" dirty="0"/>
              <a:t>Formula transition grant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1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E7BE16-4BFD-430F-BFB0-1629044B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812" y="457200"/>
            <a:ext cx="10971372" cy="1066800"/>
          </a:xfrm>
        </p:spPr>
        <p:txBody>
          <a:bodyPr>
            <a:normAutofit/>
          </a:bodyPr>
          <a:lstStyle/>
          <a:p>
            <a:r>
              <a:rPr lang="en-US" dirty="0"/>
              <a:t>New allotments, changes, and repeals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566A7D-F239-4760-B690-DA87D7D0D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097" y="1981201"/>
            <a:ext cx="7202456" cy="4419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Notable changes to existing allotments</a:t>
            </a:r>
          </a:p>
          <a:p>
            <a:pPr lvl="1"/>
            <a:r>
              <a:rPr lang="en-US" dirty="0"/>
              <a:t>Increase to Basic Allotment ($5,140 to $6,160)</a:t>
            </a:r>
          </a:p>
          <a:p>
            <a:pPr lvl="1"/>
            <a:r>
              <a:rPr lang="en-US" dirty="0"/>
              <a:t>Updated weights to special programs (as covered previously)</a:t>
            </a:r>
          </a:p>
          <a:p>
            <a:pPr lvl="1"/>
            <a:r>
              <a:rPr lang="en-US" dirty="0"/>
              <a:t>State Compensatory Education</a:t>
            </a:r>
          </a:p>
          <a:p>
            <a:pPr lvl="2"/>
            <a:r>
              <a:rPr lang="en-US" dirty="0"/>
              <a:t>ED designation and Census Blocks (weights assigned to 5 tiers, based on individual student’s home or residence)</a:t>
            </a:r>
          </a:p>
          <a:p>
            <a:pPr lvl="3"/>
            <a:r>
              <a:rPr lang="en-US" dirty="0"/>
              <a:t>Median household income, average educational attainment of population, % of single parent households, rate of home ownership, and other economic criteria determined by the Commissioner (basis of socioeconomic score)</a:t>
            </a:r>
          </a:p>
          <a:p>
            <a:pPr lvl="1"/>
            <a:r>
              <a:rPr lang="en-US" dirty="0"/>
              <a:t>Career and Technical</a:t>
            </a:r>
          </a:p>
          <a:p>
            <a:pPr lvl="2"/>
            <a:r>
              <a:rPr lang="en-US" dirty="0"/>
              <a:t>Grades 7-8 added; advanced courses</a:t>
            </a:r>
          </a:p>
          <a:p>
            <a:pPr lvl="1"/>
            <a:r>
              <a:rPr lang="en-US" dirty="0"/>
              <a:t>Bilingual</a:t>
            </a:r>
          </a:p>
          <a:p>
            <a:pPr lvl="2"/>
            <a:r>
              <a:rPr lang="en-US" dirty="0"/>
              <a:t>Dual language programs added</a:t>
            </a:r>
          </a:p>
          <a:p>
            <a:pPr lvl="1"/>
            <a:r>
              <a:rPr lang="en-US" dirty="0"/>
              <a:t>Transportation</a:t>
            </a:r>
          </a:p>
          <a:p>
            <a:pPr lvl="1"/>
            <a:r>
              <a:rPr lang="en-US" dirty="0"/>
              <a:t>New Instructional Facilities – statewide funding amounts adjusted</a:t>
            </a:r>
          </a:p>
        </p:txBody>
      </p:sp>
    </p:spTree>
    <p:extLst>
      <p:ext uri="{BB962C8B-B14F-4D97-AF65-F5344CB8AC3E}">
        <p14:creationId xmlns:p14="http://schemas.microsoft.com/office/powerpoint/2010/main" val="293918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9ACE0-F29F-4A10-A972-6F9231056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983" y="533400"/>
            <a:ext cx="10971372" cy="1066800"/>
          </a:xfrm>
        </p:spPr>
        <p:txBody>
          <a:bodyPr/>
          <a:lstStyle/>
          <a:p>
            <a:r>
              <a:rPr lang="en-US" dirty="0"/>
              <a:t>Property tax relief/reform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12A4E3-1254-4390-8040-4262E06E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2057400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/>
              <a:t>The BIG 3 in property taxes</a:t>
            </a:r>
          </a:p>
          <a:p>
            <a:pPr lvl="1"/>
            <a:r>
              <a:rPr lang="en-US" dirty="0"/>
              <a:t>Tax rate compression</a:t>
            </a:r>
          </a:p>
          <a:p>
            <a:pPr lvl="1"/>
            <a:r>
              <a:rPr lang="en-US" dirty="0"/>
              <a:t>Rollback/Voter Approval Rate</a:t>
            </a:r>
          </a:p>
          <a:p>
            <a:pPr lvl="1"/>
            <a:r>
              <a:rPr lang="en-US" dirty="0"/>
              <a:t>Proposed tax</a:t>
            </a:r>
          </a:p>
        </p:txBody>
      </p:sp>
    </p:spTree>
    <p:extLst>
      <p:ext uri="{BB962C8B-B14F-4D97-AF65-F5344CB8AC3E}">
        <p14:creationId xmlns:p14="http://schemas.microsoft.com/office/powerpoint/2010/main" val="298965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4412" y="2971800"/>
            <a:ext cx="7086600" cy="106680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GENERAL FUND</a:t>
            </a:r>
          </a:p>
        </p:txBody>
      </p:sp>
    </p:spTree>
    <p:extLst>
      <p:ext uri="{BB962C8B-B14F-4D97-AF65-F5344CB8AC3E}">
        <p14:creationId xmlns:p14="http://schemas.microsoft.com/office/powerpoint/2010/main" val="392624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9ACE0-F29F-4A10-A972-6F9231056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04800"/>
            <a:ext cx="10971372" cy="1066800"/>
          </a:xfrm>
        </p:spPr>
        <p:txBody>
          <a:bodyPr/>
          <a:lstStyle/>
          <a:p>
            <a:r>
              <a:rPr lang="en-US" dirty="0"/>
              <a:t>Property tax relief/reform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12A4E3-1254-4390-8040-4262E06E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Tax rate compression for 2019-20 – M&amp;O tax rate as it relates to Lamar CISD</a:t>
            </a:r>
          </a:p>
          <a:p>
            <a:pPr lvl="1"/>
            <a:r>
              <a:rPr lang="en-US" dirty="0"/>
              <a:t>Old Law = $1.00, with $0.04 golden pennies maximum with BOT approval; max of $1.04</a:t>
            </a:r>
          </a:p>
          <a:p>
            <a:pPr lvl="1"/>
            <a:r>
              <a:rPr lang="en-US" dirty="0"/>
              <a:t>HB3 = $0.93, with $0.04 golden pennies maximum with BOT approval; max of $0.97</a:t>
            </a:r>
          </a:p>
          <a:p>
            <a:r>
              <a:rPr lang="en-US" dirty="0"/>
              <a:t>Rollback/Voter Approval Rate</a:t>
            </a:r>
          </a:p>
          <a:p>
            <a:pPr lvl="1"/>
            <a:r>
              <a:rPr lang="en-US" dirty="0"/>
              <a:t>M&amp;O rate + Interest and Sinking rate (for debt service on bonds)</a:t>
            </a:r>
          </a:p>
          <a:p>
            <a:r>
              <a:rPr lang="en-US" dirty="0"/>
              <a:t>No tax ratification elections (TREs) in 2019 to access    additional tax revenue</a:t>
            </a:r>
          </a:p>
          <a:p>
            <a:r>
              <a:rPr lang="en-US" dirty="0"/>
              <a:t>Proposed tax rate at this time is $1.32 ($0.97+0.35)</a:t>
            </a:r>
          </a:p>
          <a:p>
            <a:pPr lvl="1"/>
            <a:r>
              <a:rPr lang="en-US" dirty="0"/>
              <a:t>2018-19 rate is $1.39; decrease of 7 cents for 2019-20</a:t>
            </a:r>
          </a:p>
        </p:txBody>
      </p:sp>
    </p:spTree>
    <p:extLst>
      <p:ext uri="{BB962C8B-B14F-4D97-AF65-F5344CB8AC3E}">
        <p14:creationId xmlns:p14="http://schemas.microsoft.com/office/powerpoint/2010/main" val="313354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6813" y="277814"/>
            <a:ext cx="7497763" cy="10366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</a:rPr>
              <a:t>2019-20 General Fund Budget 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151080" y="1752600"/>
            <a:ext cx="7781925" cy="4419600"/>
          </a:xfrm>
        </p:spPr>
        <p:txBody>
          <a:bodyPr>
            <a:normAutofit/>
          </a:bodyPr>
          <a:lstStyle/>
          <a:p>
            <a:r>
              <a:rPr lang="en-US" sz="4000" dirty="0"/>
              <a:t>Budgeted Revenues and Expenditures at August 15, 2019</a:t>
            </a:r>
          </a:p>
          <a:p>
            <a:pPr marL="0" indent="0">
              <a:buNone/>
            </a:pPr>
            <a:endParaRPr lang="en-US" sz="1100" dirty="0"/>
          </a:p>
          <a:p>
            <a:pPr lvl="1"/>
            <a:r>
              <a:rPr lang="en-US" sz="4000" dirty="0"/>
              <a:t>Revenues:  $318,648,927</a:t>
            </a:r>
          </a:p>
          <a:p>
            <a:pPr marL="330200" lvl="1" indent="0">
              <a:buNone/>
            </a:pPr>
            <a:endParaRPr lang="en-US" sz="4000" dirty="0"/>
          </a:p>
          <a:p>
            <a:pPr lvl="1"/>
            <a:r>
              <a:rPr lang="en-US" sz="4000" dirty="0"/>
              <a:t>Expenditures:  $318,648,927</a:t>
            </a:r>
          </a:p>
        </p:txBody>
      </p:sp>
    </p:spTree>
    <p:extLst>
      <p:ext uri="{BB962C8B-B14F-4D97-AF65-F5344CB8AC3E}">
        <p14:creationId xmlns:p14="http://schemas.microsoft.com/office/powerpoint/2010/main" val="24029275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6812" y="457200"/>
            <a:ext cx="7086600" cy="609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</a:rPr>
              <a:t>2019-20 Revenues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055812" y="1371600"/>
            <a:ext cx="8382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2019 Value Study</a:t>
            </a:r>
          </a:p>
          <a:p>
            <a:r>
              <a:rPr lang="en-US" dirty="0"/>
              <a:t>Values were certified as of 7/19/2019</a:t>
            </a:r>
          </a:p>
          <a:p>
            <a:r>
              <a:rPr lang="en-US" dirty="0"/>
              <a:t>Net taxable value of $15.334 billion (ARB approved and freeze-adjusted), $106.223 million (using 95% of freeze-adjusted values under ARB Review) </a:t>
            </a:r>
          </a:p>
          <a:p>
            <a:r>
              <a:rPr lang="en-US" sz="2700" dirty="0"/>
              <a:t>Total of $15,440,369,680</a:t>
            </a:r>
          </a:p>
          <a:p>
            <a:pPr marL="411480" lvl="1" indent="0">
              <a:buNone/>
            </a:pPr>
            <a:endParaRPr lang="en-US" sz="2700" dirty="0"/>
          </a:p>
          <a:p>
            <a:r>
              <a:rPr lang="en-US" dirty="0"/>
              <a:t>INCREASE in value used for budgeting of 7.57% over 2018 (2018-19)</a:t>
            </a:r>
          </a:p>
          <a:p>
            <a:pPr lvl="1"/>
            <a:r>
              <a:rPr lang="en-US" sz="2700" dirty="0"/>
              <a:t>Increase for 2018 (2018-19) was 3.651%</a:t>
            </a:r>
          </a:p>
          <a:p>
            <a:pPr lvl="1"/>
            <a:r>
              <a:rPr lang="en-US" sz="2700" dirty="0"/>
              <a:t>Increase for 2017 (2017-18) was 5.51%</a:t>
            </a:r>
          </a:p>
          <a:p>
            <a:pPr lvl="1"/>
            <a:r>
              <a:rPr lang="en-US" sz="2700" dirty="0"/>
              <a:t>Increase for 2016 (2015-16) was 9.43%</a:t>
            </a:r>
          </a:p>
        </p:txBody>
      </p:sp>
    </p:spTree>
    <p:extLst>
      <p:ext uri="{BB962C8B-B14F-4D97-AF65-F5344CB8AC3E}">
        <p14:creationId xmlns:p14="http://schemas.microsoft.com/office/powerpoint/2010/main" val="12236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5" name="Rectangle 5"/>
          <p:cNvSpPr>
            <a:spLocks noGrp="1" noChangeArrowheads="1"/>
          </p:cNvSpPr>
          <p:nvPr>
            <p:ph type="title"/>
          </p:nvPr>
        </p:nvSpPr>
        <p:spPr>
          <a:xfrm>
            <a:off x="2571213" y="381000"/>
            <a:ext cx="6589199" cy="747490"/>
          </a:xfrm>
        </p:spPr>
        <p:txBody>
          <a:bodyPr/>
          <a:lstStyle/>
          <a:p>
            <a:pPr algn="ctr">
              <a:defRPr/>
            </a:pPr>
            <a:r>
              <a:rPr lang="en-US" sz="3400" dirty="0">
                <a:solidFill>
                  <a:schemeClr val="tx1"/>
                </a:solidFill>
              </a:rPr>
              <a:t>M&amp;O Property Taxes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992043"/>
              </p:ext>
            </p:extLst>
          </p:nvPr>
        </p:nvGraphicFramePr>
        <p:xfrm>
          <a:off x="2360613" y="1676401"/>
          <a:ext cx="7010401" cy="40113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1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46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Taxable Value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$15,440,369,680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Proposed Tax Rate (per $100)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0.97000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Frozen Taxes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$17,944,358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Gross Property Taxes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$167,715,944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Collection 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0.985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Net M&amp;O </a:t>
                      </a:r>
                      <a:r>
                        <a:rPr lang="en-US" sz="20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Property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Tax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$165,200,205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64671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FFFFCC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rgbClr val="FFFFCC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48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3013" y="381000"/>
            <a:ext cx="6554867" cy="1219200"/>
          </a:xfrm>
        </p:spPr>
        <p:txBody>
          <a:bodyPr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</a:rPr>
              <a:t>2019-20 Revenues </a:t>
            </a:r>
            <a:r>
              <a:rPr lang="en-US" sz="1800" dirty="0">
                <a:solidFill>
                  <a:schemeClr val="tx1"/>
                </a:solidFill>
              </a:rPr>
              <a:t>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2055812" y="1600200"/>
            <a:ext cx="7772400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State Funding</a:t>
            </a:r>
          </a:p>
          <a:p>
            <a:pPr marL="699516" lvl="1" indent="-342900"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State Per Capita Apportionment</a:t>
            </a:r>
          </a:p>
          <a:p>
            <a:pPr marL="992124" lvl="2" indent="-342900"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$7,725,482</a:t>
            </a:r>
          </a:p>
          <a:p>
            <a:pPr marL="649224" lvl="2" indent="0">
              <a:buClr>
                <a:schemeClr val="accent3"/>
              </a:buClr>
              <a:buNone/>
              <a:defRPr/>
            </a:pPr>
            <a:endParaRPr lang="en-US" sz="2500" dirty="0"/>
          </a:p>
          <a:p>
            <a:pPr marL="699516" lvl="1" indent="-342900"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Foundation School Program</a:t>
            </a:r>
          </a:p>
          <a:p>
            <a:pPr marL="992124" lvl="2" indent="-342900"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$120,344,440</a:t>
            </a:r>
          </a:p>
          <a:p>
            <a:pPr marL="649224" lvl="2" indent="0">
              <a:buClr>
                <a:schemeClr val="accent3"/>
              </a:buClr>
              <a:buNone/>
              <a:defRPr/>
            </a:pPr>
            <a:endParaRPr lang="en-US" sz="2500" dirty="0"/>
          </a:p>
          <a:p>
            <a:pPr marL="699516" lvl="1" indent="-342900"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Total:  $128,069,922 </a:t>
            </a:r>
          </a:p>
          <a:p>
            <a:pPr marL="356616" lvl="1" indent="0">
              <a:buNone/>
              <a:defRPr/>
            </a:pPr>
            <a:endParaRPr lang="en-US" sz="2500" dirty="0"/>
          </a:p>
          <a:p>
            <a:pPr marL="699516" lvl="1" indent="-342900">
              <a:buFont typeface="Wingdings" panose="05000000000000000000" pitchFamily="2" charset="2"/>
              <a:buChar char="§"/>
              <a:defRPr/>
            </a:pPr>
            <a:r>
              <a:rPr lang="en-US" sz="2500" dirty="0"/>
              <a:t>Based on attendance growth of approximately 6.56% </a:t>
            </a:r>
          </a:p>
        </p:txBody>
      </p:sp>
    </p:spTree>
    <p:extLst>
      <p:ext uri="{BB962C8B-B14F-4D97-AF65-F5344CB8AC3E}">
        <p14:creationId xmlns:p14="http://schemas.microsoft.com/office/powerpoint/2010/main" val="424414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4012" y="228600"/>
            <a:ext cx="6324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2019-20 General Fund Expenditures by Category</a:t>
            </a:r>
          </a:p>
        </p:txBody>
      </p:sp>
      <p:graphicFrame>
        <p:nvGraphicFramePr>
          <p:cNvPr id="303153" name="Group 4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47540632"/>
              </p:ext>
            </p:extLst>
          </p:nvPr>
        </p:nvGraphicFramePr>
        <p:xfrm>
          <a:off x="2360612" y="1676400"/>
          <a:ext cx="7010400" cy="4648202"/>
        </p:xfrm>
        <a:graphic>
          <a:graphicData uri="http://schemas.openxmlformats.org/drawingml/2006/table">
            <a:tbl>
              <a:tblPr/>
              <a:tblGrid>
                <a:gridCol w="7892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006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205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21819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Payroll Costs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269,752,452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179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Professional &amp; Contracted Costs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27,609,544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3654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Supplies and Materials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14,043,576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3654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Other Operating Costs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5,919,855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3654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Capital Outlay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1,323,500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13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Expenditures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318,648,927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837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621" y="152400"/>
            <a:ext cx="7239000" cy="762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Highlights of the General Fund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65212" y="1219200"/>
            <a:ext cx="9753599" cy="5638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/>
              <a:t>Salaries budgeted total $222.752 million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Benefits budgeted total $47.0 million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$1.65 million budgeted for property and liability insurance costs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$8.513 million budgeted for utilities (all, including telephone)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$1.68 million allocated for fuel costs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$1.775 million budgeted for FB Central Appraisal District (required allocation) and FB County Tax Assessor-Collector (tax collection fees)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Funds for accelerated instruction in compliance with HB5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Funds for legislative advocacy in compliance with HB1495</a:t>
            </a:r>
            <a:endParaRPr lang="en-US" sz="2400" dirty="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9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rketing 16x9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marketing glass cube presentation (widescreen).potx" id="{454792B9-F7C6-4CDD-89A0-89451A081408}" vid="{E847D748-0CA0-4BC8-838F-3216ECA80016}"/>
    </a:ext>
  </a:extLst>
</a:theme>
</file>

<file path=ppt/theme/theme2.xml><?xml version="1.0" encoding="utf-8"?>
<a:theme xmlns:a="http://schemas.openxmlformats.org/drawingml/2006/main" name="Office Them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marketing glass cube presentation (widescreen)</Template>
  <TotalTime>1228</TotalTime>
  <Words>1084</Words>
  <Application>Microsoft Office PowerPoint</Application>
  <PresentationFormat>Custom</PresentationFormat>
  <Paragraphs>221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Corbel</vt:lpstr>
      <vt:lpstr>Times New Roman</vt:lpstr>
      <vt:lpstr>Wingdings</vt:lpstr>
      <vt:lpstr>Wingdings 2</vt:lpstr>
      <vt:lpstr>Marketing 16x9</vt:lpstr>
      <vt:lpstr>Lamar CISD  Public Hearing 2019-20 Budget August 15, 2019</vt:lpstr>
      <vt:lpstr>2019-20 Public Hearing Agenda</vt:lpstr>
      <vt:lpstr>GENERAL FUND</vt:lpstr>
      <vt:lpstr>2019-20 General Fund Budget Overview</vt:lpstr>
      <vt:lpstr>2019-20 Revenues</vt:lpstr>
      <vt:lpstr>M&amp;O Property Taxes</vt:lpstr>
      <vt:lpstr>2019-20 Revenues (cont’d)</vt:lpstr>
      <vt:lpstr>2019-20 General Fund Expenditures by Category</vt:lpstr>
      <vt:lpstr>Highlights of the General Fund</vt:lpstr>
      <vt:lpstr>General Fund Summary</vt:lpstr>
      <vt:lpstr>Tax Rate for General Fund</vt:lpstr>
      <vt:lpstr>DEBT SERVICE FUND</vt:lpstr>
      <vt:lpstr>Debt Service Fund</vt:lpstr>
      <vt:lpstr>Debt Service Fund</vt:lpstr>
      <vt:lpstr>Debt Service Fund Tax Rate</vt:lpstr>
      <vt:lpstr>CHILD NUTRITION FUND</vt:lpstr>
      <vt:lpstr>Child Nutrition Fund Revenues</vt:lpstr>
      <vt:lpstr>2019-20 Child Nutrition Budget by Category</vt:lpstr>
      <vt:lpstr>Child Nutrition Fund  Budget Summary</vt:lpstr>
      <vt:lpstr>2019 Tax Rate</vt:lpstr>
      <vt:lpstr>Tax Rate for 2019</vt:lpstr>
      <vt:lpstr>Proposed Tax Rate(s) for 2019</vt:lpstr>
      <vt:lpstr>Questions?</vt:lpstr>
      <vt:lpstr>Teacher compensation – “THE 30%”</vt:lpstr>
      <vt:lpstr>Teacher Compensation – HB3</vt:lpstr>
      <vt:lpstr>PowerPoint Presentation</vt:lpstr>
      <vt:lpstr>New allotments, changes, and repeals</vt:lpstr>
      <vt:lpstr>New allotments, changes, and repeals</vt:lpstr>
      <vt:lpstr>Property tax relief/reform</vt:lpstr>
      <vt:lpstr>Property tax relief/reform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Lamar CISD Public Hearing</dc:title>
  <dc:creator>Yvonne Dawson</dc:creator>
  <cp:lastModifiedBy>Yvonne Dawson</cp:lastModifiedBy>
  <cp:revision>23</cp:revision>
  <cp:lastPrinted>2019-08-15T23:06:15Z</cp:lastPrinted>
  <dcterms:created xsi:type="dcterms:W3CDTF">2019-08-12T21:17:44Z</dcterms:created>
  <dcterms:modified xsi:type="dcterms:W3CDTF">2019-08-15T23:17:02Z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