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E8527-413A-470E-ABAD-ADE449F15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DD7663-95BC-4323-92AE-2AF714CEDC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D0070-FE7B-47ED-AD50-BF5846D40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DEE6-FCFA-4636-98F3-43949B0513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F69524-7C01-494A-A41D-70AED61EB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39B4D-DE5F-447F-9C5A-D2F2448FA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E0706-840F-4D84-901E-9C74C769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16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4FAA6-6D9E-4592-8230-595FC93E7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C5F531-CA03-4A67-B2DB-01BD065824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7F621-06E5-4527-BE8A-4453BE546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DEE6-FCFA-4636-98F3-43949B0513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983AA-7F62-440D-BBA4-9F5C96E03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3366E-0906-434E-8384-A8717B974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E0706-840F-4D84-901E-9C74C769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2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C8E950-4159-4D5F-BFD2-87E8A37CBB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702B68-FF26-4F97-A2E4-724E721554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7BC4A-DD45-490E-A749-0BEF3672E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DEE6-FCFA-4636-98F3-43949B0513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F8FC6-2244-45C9-BF26-841FC2FC0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1BE19-BC4E-4B5E-88B0-85EB76942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E0706-840F-4D84-901E-9C74C769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2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DDD74-BAD7-4EC8-B521-431B9F8E1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E372F-5C94-4B6E-AC0C-B2A7ADF73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72F38-A87B-4D37-B3B4-D1C60708B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DEE6-FCFA-4636-98F3-43949B0513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DEF8A-1F62-45A8-85CF-3AA64451D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2EE9F-5A60-4479-BA1A-10D8D174D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E0706-840F-4D84-901E-9C74C769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36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C3277-2A70-4480-8D00-F4B1BAB75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1622A-1CF5-44E6-AE22-A1EE45AE0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84860-9AD7-411E-8B8C-6BEE06BCE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DEE6-FCFA-4636-98F3-43949B0513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9F03F-D56F-4DFF-8FB5-ABB38EB38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219D9-1B60-4606-B86F-D297B9172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E0706-840F-4D84-901E-9C74C769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6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33E11-2F9A-43F6-A904-AB98CCBCB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02D50-408E-44AB-B83A-C1D3096798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6D6E14-EC73-43A4-9B45-E2F599092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CA5A89-C451-4C2C-8EBF-D23791D7A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DEE6-FCFA-4636-98F3-43949B0513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A6EE7-21EF-4202-A247-9EB793344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406D5-9CA8-4481-B974-63CF9C370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E0706-840F-4D84-901E-9C74C769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8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AF3C8-60B1-4FAC-A243-07A375B2C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BD05C-9827-49AA-932E-0BA02F288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57B7FE-4862-4B36-BA58-57F98C2E1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6F8BDF-7318-40BF-A76F-2CA863B35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BD6422-73D7-471A-B2DC-48BB915B4E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373818-DF89-4D40-A5D0-7C30FE945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DEE6-FCFA-4636-98F3-43949B0513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4AAC01-710A-40BB-8208-F306AFF5C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123D51-AAE9-4FA3-9E96-B2BC88B31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E0706-840F-4D84-901E-9C74C769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0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D70A1-E988-4A86-9C07-B4A79B75F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8BDB53-1C05-40F7-89B1-94A65C994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DEE6-FCFA-4636-98F3-43949B0513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A5CF05-DBBA-4D35-9356-B154E390F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69086B-AAE4-4CB3-9975-D4B4433B1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E0706-840F-4D84-901E-9C74C769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3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4F467A-87A8-4D69-8E92-F1E6BF0F6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DEE6-FCFA-4636-98F3-43949B0513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965EFE-64A5-452D-B17D-0C5CC6F13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9B4421-306D-40F6-A258-AC344057B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E0706-840F-4D84-901E-9C74C769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856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0AA8B-1E35-476F-BFDA-96F0B75A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EFB8-5190-4B30-A166-C40794684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19309D-7F60-45F4-98F0-AA70462EC3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4ADEFA-78F8-4C09-ADC6-3610E9C45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DEE6-FCFA-4636-98F3-43949B0513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FD2CA9-2629-46B8-AA9C-62C3295ED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10A961-8127-48C9-9B61-C4AFAC498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E0706-840F-4D84-901E-9C74C769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4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5C595-076F-495A-BD81-63AD5AC8B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CA6B93-B618-45C3-AD61-976F858B7A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C7F112-4C55-4727-A9E1-655FF76F3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D1A5D-33BA-4D60-84B9-32C6B3748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DEE6-FCFA-4636-98F3-43949B0513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6D6FBB-C50B-4E01-AE60-45018E697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48CF1A-265C-4A5F-BEE8-CBF6AD5B7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E0706-840F-4D84-901E-9C74C769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2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C15F58-E9E7-4607-8975-AFFEA2E24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D4C8FA-D144-4B3E-AD33-195F29A8C3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CB9EA-CFE7-457D-95FB-00E0C13A78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CDEE6-FCFA-4636-98F3-43949B0513C3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CECF40-455D-45E2-A681-5148EBEEB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FE9E8-CB97-4A0C-9C4D-0CD609CC64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E0706-840F-4D84-901E-9C74C769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39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C609290-EE2E-4B92-A23C-8055C6A70D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735698"/>
              </p:ext>
            </p:extLst>
          </p:nvPr>
        </p:nvGraphicFramePr>
        <p:xfrm>
          <a:off x="1673224" y="1243540"/>
          <a:ext cx="8845551" cy="5252510"/>
        </p:xfrm>
        <a:graphic>
          <a:graphicData uri="http://schemas.openxmlformats.org/drawingml/2006/table">
            <a:tbl>
              <a:tblPr firstRow="1" bandRow="1"/>
              <a:tblGrid>
                <a:gridCol w="2948517">
                  <a:extLst>
                    <a:ext uri="{9D8B030D-6E8A-4147-A177-3AD203B41FA5}">
                      <a16:colId xmlns:a16="http://schemas.microsoft.com/office/drawing/2014/main" val="3678040920"/>
                    </a:ext>
                  </a:extLst>
                </a:gridCol>
                <a:gridCol w="2948517">
                  <a:extLst>
                    <a:ext uri="{9D8B030D-6E8A-4147-A177-3AD203B41FA5}">
                      <a16:colId xmlns:a16="http://schemas.microsoft.com/office/drawing/2014/main" val="989149670"/>
                    </a:ext>
                  </a:extLst>
                </a:gridCol>
                <a:gridCol w="2948517">
                  <a:extLst>
                    <a:ext uri="{9D8B030D-6E8A-4147-A177-3AD203B41FA5}">
                      <a16:colId xmlns:a16="http://schemas.microsoft.com/office/drawing/2014/main" val="2152074553"/>
                    </a:ext>
                  </a:extLst>
                </a:gridCol>
              </a:tblGrid>
              <a:tr h="2626255"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latin typeface="Baby sweet" panose="02000507020000020004" pitchFamily="2" charset="0"/>
                        </a:rPr>
                        <a:t>First 6 Weeks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latin typeface="Arial Nova Cond Light" panose="020B0306020202020204" pitchFamily="34" charset="0"/>
                        </a:rPr>
                        <a:t>Introduction: Lab Safety, Equipment; Safety Symbols; and Measurement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latin typeface="Arial Nova Cond Light" panose="020B0306020202020204" pitchFamily="34" charset="0"/>
                        </a:rPr>
                        <a:t>Organisms &amp; Environment: Ecosystems; Biotic &amp; Abiotic; Levels of Organization within and Ecosystem Unit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latin typeface="Arial Nova Cond Light" panose="020B0306020202020204" pitchFamily="34" charset="0"/>
                        </a:rPr>
                        <a:t>Classification of Organisms: Taxonomic Classifications; Characteristics of Organisms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latin typeface="Arial Nova Cond Light" panose="020B0306020202020204" pitchFamily="34" charset="0"/>
                        </a:rPr>
                        <a:t>Cells: Microscopes; Cell Structure; Prokaryotes &amp; Eukaryotes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latin typeface="Baby sweet" panose="02000507020000020004" pitchFamily="2" charset="0"/>
                        </a:rPr>
                        <a:t>Second 6 Weeks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latin typeface="Arial Nova Cond Light" panose="020B0306020202020204" pitchFamily="34" charset="0"/>
                        </a:rPr>
                        <a:t>Periodic Table: Elements &amp; Compounds; Chemical Formulas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latin typeface="Arial Nova Cond Light" panose="020B0306020202020204" pitchFamily="34" charset="0"/>
                        </a:rPr>
                        <a:t>Physical Properties of Matter; Metals, Non-Metals &amp; Metalloids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latin typeface="Arial Nova Cond Light" panose="020B0306020202020204" pitchFamily="34" charset="0"/>
                        </a:rPr>
                        <a:t>Chemicals &amp; Physical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latin typeface="Baby sweet" panose="02000507020000020004" pitchFamily="2" charset="0"/>
                        </a:rPr>
                        <a:t>Third 6 Weeks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latin typeface="Arial Nova Cond Light" panose="020B0306020202020204" pitchFamily="34" charset="0"/>
                        </a:rPr>
                        <a:t>Density: Calculate Density; Identify Objects Using Density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latin typeface="Arial Nova Cond Light" panose="020B0306020202020204" pitchFamily="34" charset="0"/>
                        </a:rPr>
                        <a:t>Energy Transformations: Thermal Energy Transfer by Conduction, Convection and Radiation, Thermal Equilibrium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latin typeface="Arial Nova Cond Light" panose="020B0306020202020204" pitchFamily="34" charset="0"/>
                        </a:rPr>
                        <a:t>Earth Structure &amp; Processes: Earth’s Layers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695987"/>
                  </a:ext>
                </a:extLst>
              </a:tr>
              <a:tr h="2626255"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latin typeface="Baby sweet" panose="02000507020000020004" pitchFamily="2" charset="0"/>
                        </a:rPr>
                        <a:t>Fourth 6 Weeks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latin typeface="Arial Nova Cond Light" panose="020B0306020202020204" pitchFamily="34" charset="0"/>
                        </a:rPr>
                        <a:t>Earth Structure &amp; Processes: Tectonic Plates; Geological Events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latin typeface="Arial Nova Cond Light" panose="020B0306020202020204" pitchFamily="34" charset="0"/>
                        </a:rPr>
                        <a:t>Rocks: Metamorphic, Igneous and Sedimentary; Minerals; Rock Cycle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latin typeface="Baby sweet" panose="02000507020000020004" pitchFamily="2" charset="0"/>
                        </a:rPr>
                        <a:t>Fifth 6 Weeks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latin typeface="Arial Nova Cond Light" panose="020B0306020202020204" pitchFamily="34" charset="0"/>
                        </a:rPr>
                        <a:t>Force &amp; Motion: Balanced &amp; Unbalanced Forces; Calculating Average Speed; Changes in Motion; Inclined Planes and Pulleys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latin typeface="Arial Nova Cond Light" panose="020B0306020202020204" pitchFamily="34" charset="0"/>
                        </a:rPr>
                        <a:t>Energy Transformation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latin typeface="Baby sweet" panose="02000507020000020004" pitchFamily="2" charset="0"/>
                        </a:rPr>
                        <a:t>Sixth 6 Weeks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latin typeface="Arial Nova Cond Light" panose="020B0306020202020204" pitchFamily="34" charset="0"/>
                        </a:rPr>
                        <a:t>Energy Resources: Advantages &amp; Disadvantages of Resources; Management of Energy Resources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latin typeface="Arial Nova Cond Light" panose="020B0306020202020204" pitchFamily="34" charset="0"/>
                        </a:rPr>
                        <a:t>Earth &amp; Space: Gravity, Celestial Objects, Space Exploration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633588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07B8C1EB-37D4-47F0-8AEA-F240FDFE985E}"/>
              </a:ext>
            </a:extLst>
          </p:cNvPr>
          <p:cNvSpPr/>
          <p:nvPr/>
        </p:nvSpPr>
        <p:spPr>
          <a:xfrm>
            <a:off x="0" y="0"/>
            <a:ext cx="12192000" cy="9239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505F93-5687-46B9-A8F6-6D4A9199AC64}"/>
              </a:ext>
            </a:extLst>
          </p:cNvPr>
          <p:cNvSpPr txBox="1"/>
          <p:nvPr/>
        </p:nvSpPr>
        <p:spPr>
          <a:xfrm>
            <a:off x="3895717" y="104711"/>
            <a:ext cx="4400564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Baby sweet" panose="02000507020000020004" pitchFamily="2" charset="0"/>
              </a:rPr>
              <a:t>  Scope &amp; Sequence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latin typeface="Arial Nova Cond Light" panose="020B0306020202020204" pitchFamily="34" charset="0"/>
              </a:rPr>
              <a:t>6</a:t>
            </a:r>
            <a:r>
              <a:rPr lang="en-US" sz="1400" baseline="30000" dirty="0">
                <a:solidFill>
                  <a:schemeClr val="bg1"/>
                </a:solidFill>
                <a:latin typeface="Arial Nova Cond Light" panose="020B0306020202020204" pitchFamily="34" charset="0"/>
              </a:rPr>
              <a:t>th</a:t>
            </a:r>
            <a:r>
              <a:rPr lang="en-US" sz="1400" dirty="0">
                <a:solidFill>
                  <a:schemeClr val="bg1"/>
                </a:solidFill>
                <a:latin typeface="Arial Nova Cond Light" panose="020B0306020202020204" pitchFamily="34" charset="0"/>
              </a:rPr>
              <a:t> Grade Science </a:t>
            </a:r>
          </a:p>
          <a:p>
            <a:pPr algn="ctr"/>
            <a:endParaRPr lang="en-US" sz="2800" dirty="0">
              <a:solidFill>
                <a:schemeClr val="bg1"/>
              </a:solidFill>
              <a:latin typeface="Baby sweet" panose="0200050702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898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197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Nova Cond Light</vt:lpstr>
      <vt:lpstr>Baby sweet</vt:lpstr>
      <vt:lpstr>Calibri</vt:lpstr>
      <vt:lpstr>Calibri Light</vt:lpstr>
      <vt:lpstr>Courier New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Raquel Chocron-Perez</dc:creator>
  <cp:lastModifiedBy>Cynthia Haley</cp:lastModifiedBy>
  <cp:revision>3</cp:revision>
  <dcterms:created xsi:type="dcterms:W3CDTF">2021-08-09T18:05:29Z</dcterms:created>
  <dcterms:modified xsi:type="dcterms:W3CDTF">2022-02-23T14:38:27Z</dcterms:modified>
</cp:coreProperties>
</file>