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7169150" cy="94551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6" d="100"/>
          <a:sy n="116" d="100"/>
        </p:scale>
        <p:origin x="251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3B5C28-3D54-4EA3-9C14-B9677D31CE18}"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8C0F0-6999-40DD-A7C3-142780B92D2E}" type="slidenum">
              <a:rPr lang="en-US" smtClean="0"/>
              <a:t>‹#›</a:t>
            </a:fld>
            <a:endParaRPr lang="en-US"/>
          </a:p>
        </p:txBody>
      </p:sp>
    </p:spTree>
    <p:extLst>
      <p:ext uri="{BB962C8B-B14F-4D97-AF65-F5344CB8AC3E}">
        <p14:creationId xmlns:p14="http://schemas.microsoft.com/office/powerpoint/2010/main" val="177901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3B5C28-3D54-4EA3-9C14-B9677D31CE18}"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48C0F0-6999-40DD-A7C3-142780B92D2E}" type="slidenum">
              <a:rPr lang="en-US" smtClean="0"/>
              <a:t>‹#›</a:t>
            </a:fld>
            <a:endParaRPr lang="en-US"/>
          </a:p>
        </p:txBody>
      </p:sp>
    </p:spTree>
    <p:extLst>
      <p:ext uri="{BB962C8B-B14F-4D97-AF65-F5344CB8AC3E}">
        <p14:creationId xmlns:p14="http://schemas.microsoft.com/office/powerpoint/2010/main" val="23265820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B5C28-3D54-4EA3-9C14-B9677D31CE18}" type="datetimeFigureOut">
              <a:rPr lang="en-US" smtClean="0"/>
              <a:t>10/2/2024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8C0F0-6999-40DD-A7C3-142780B92D2E}" type="slidenum">
              <a:rPr lang="en-US" smtClean="0"/>
              <a:t>‹#›</a:t>
            </a:fld>
            <a:endParaRPr lang="en-US"/>
          </a:p>
        </p:txBody>
      </p:sp>
    </p:spTree>
    <p:extLst>
      <p:ext uri="{BB962C8B-B14F-4D97-AF65-F5344CB8AC3E}">
        <p14:creationId xmlns:p14="http://schemas.microsoft.com/office/powerpoint/2010/main" val="3728277315"/>
      </p:ext>
    </p:extLst>
  </p:cSld>
  <p:clrMap bg1="lt1" tx1="dk1" bg2="lt2" tx2="dk2" accent1="accent1" accent2="accent2" accent3="accent3" accent4="accent4" accent5="accent5" accent6="accent6" hlink="hlink" folHlink="folHlink"/>
  <p:sldLayoutIdLst>
    <p:sldLayoutId id="2147483650"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alicia.stegent@lcisd.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AAC69-B9D2-F42B-9318-C343752E21FF}"/>
              </a:ext>
            </a:extLst>
          </p:cNvPr>
          <p:cNvSpPr>
            <a:spLocks noGrp="1"/>
          </p:cNvSpPr>
          <p:nvPr>
            <p:ph type="ctrTitle"/>
          </p:nvPr>
        </p:nvSpPr>
        <p:spPr>
          <a:xfrm>
            <a:off x="1524000" y="1122363"/>
            <a:ext cx="9144000" cy="962076"/>
          </a:xfrm>
        </p:spPr>
        <p:txBody>
          <a:bodyPr/>
          <a:lstStyle/>
          <a:p>
            <a:r>
              <a:rPr lang="en-US" b="1" dirty="0">
                <a:solidFill>
                  <a:srgbClr val="2F499D"/>
                </a:solidFill>
              </a:rPr>
              <a:t>Dual Credit</a:t>
            </a:r>
          </a:p>
        </p:txBody>
      </p:sp>
      <p:sp>
        <p:nvSpPr>
          <p:cNvPr id="3" name="Subtitle 2">
            <a:extLst>
              <a:ext uri="{FF2B5EF4-FFF2-40B4-BE49-F238E27FC236}">
                <a16:creationId xmlns:a16="http://schemas.microsoft.com/office/drawing/2014/main" id="{4473FC80-D32B-934E-3922-D3613DA7A996}"/>
              </a:ext>
            </a:extLst>
          </p:cNvPr>
          <p:cNvSpPr>
            <a:spLocks noGrp="1"/>
          </p:cNvSpPr>
          <p:nvPr>
            <p:ph type="subTitle" idx="1"/>
          </p:nvPr>
        </p:nvSpPr>
        <p:spPr>
          <a:xfrm>
            <a:off x="1524000" y="2908352"/>
            <a:ext cx="9144000" cy="1655762"/>
          </a:xfrm>
        </p:spPr>
        <p:txBody>
          <a:bodyPr/>
          <a:lstStyle/>
          <a:p>
            <a:r>
              <a:rPr lang="en-US" dirty="0">
                <a:solidFill>
                  <a:srgbClr val="3E3C3D"/>
                </a:solidFill>
              </a:rPr>
              <a:t>Kimmy Ethridge</a:t>
            </a:r>
          </a:p>
          <a:p>
            <a:r>
              <a:rPr lang="en-US" dirty="0">
                <a:solidFill>
                  <a:srgbClr val="3E3C3D"/>
                </a:solidFill>
              </a:rPr>
              <a:t>Dual Credit Counselor</a:t>
            </a:r>
          </a:p>
          <a:p>
            <a:r>
              <a:rPr lang="en-US" dirty="0">
                <a:solidFill>
                  <a:srgbClr val="3E3C3D"/>
                </a:solidFill>
              </a:rPr>
              <a:t>GRHS</a:t>
            </a:r>
          </a:p>
        </p:txBody>
      </p:sp>
    </p:spTree>
    <p:extLst>
      <p:ext uri="{BB962C8B-B14F-4D97-AF65-F5344CB8AC3E}">
        <p14:creationId xmlns:p14="http://schemas.microsoft.com/office/powerpoint/2010/main" val="1590887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573055" y="340446"/>
            <a:ext cx="10515600" cy="949026"/>
          </a:xfrm>
        </p:spPr>
        <p:txBody>
          <a:bodyPr/>
          <a:lstStyle/>
          <a:p>
            <a:r>
              <a:rPr lang="en-US" b="1" dirty="0">
                <a:solidFill>
                  <a:srgbClr val="2F499D"/>
                </a:solidFill>
                <a:latin typeface="+mn-lt"/>
              </a:rPr>
              <a:t>Dual Credit Registration Process</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573055" y="1289472"/>
            <a:ext cx="11045890" cy="4773479"/>
          </a:xfrm>
        </p:spPr>
        <p:txBody>
          <a:bodyPr>
            <a:normAutofit fontScale="92500"/>
          </a:bodyPr>
          <a:lstStyle/>
          <a:p>
            <a:r>
              <a:rPr lang="en-US" sz="3200" dirty="0"/>
              <a:t>See your high school dual credit counselor for HS specific DC enrollment processes</a:t>
            </a:r>
            <a:r>
              <a:rPr lang="en-US" sz="3200" i="1" dirty="0"/>
              <a:t>. </a:t>
            </a:r>
            <a:r>
              <a:rPr lang="en-US" sz="3200" b="1" i="1" dirty="0"/>
              <a:t>(Enrollment will take place Spring 2025)</a:t>
            </a:r>
          </a:p>
          <a:p>
            <a:r>
              <a:rPr lang="en-US" sz="3200" dirty="0"/>
              <a:t>Student </a:t>
            </a:r>
            <a:r>
              <a:rPr lang="en-US" sz="3200" b="1" i="1" dirty="0"/>
              <a:t>must</a:t>
            </a:r>
            <a:r>
              <a:rPr lang="en-US" sz="3200" dirty="0"/>
              <a:t> submit LSC application through Apply Texas by the campus deadline.</a:t>
            </a:r>
          </a:p>
          <a:p>
            <a:r>
              <a:rPr lang="en-US" sz="3200" dirty="0"/>
              <a:t>Student </a:t>
            </a:r>
            <a:r>
              <a:rPr lang="en-US" sz="3200" b="1" i="1" dirty="0"/>
              <a:t>must</a:t>
            </a:r>
            <a:r>
              <a:rPr lang="en-US" sz="3200" dirty="0"/>
              <a:t> meet TSIA2 Readiness Standards by campus deadline.</a:t>
            </a:r>
          </a:p>
          <a:p>
            <a:r>
              <a:rPr lang="en-US" sz="3200" dirty="0"/>
              <a:t>Students are only able to register for dual credit courses entered on the LSC Dual Credit Waiver Request form and which have been approved by the DC Counselor.</a:t>
            </a:r>
          </a:p>
          <a:p>
            <a:r>
              <a:rPr lang="en-US" sz="3200" b="1" dirty="0"/>
              <a:t>Check with the DC Counselor to make sure you are approved BEFORE starting the course(s).</a:t>
            </a:r>
          </a:p>
        </p:txBody>
      </p:sp>
      <p:sp>
        <p:nvSpPr>
          <p:cNvPr id="4" name="Slide Number Placeholder 3">
            <a:extLst>
              <a:ext uri="{FF2B5EF4-FFF2-40B4-BE49-F238E27FC236}">
                <a16:creationId xmlns:a16="http://schemas.microsoft.com/office/drawing/2014/main" id="{DDB484CD-4E07-854B-AAA4-D6C5ED1E9D22}"/>
              </a:ext>
            </a:extLst>
          </p:cNvPr>
          <p:cNvSpPr>
            <a:spLocks noGrp="1"/>
          </p:cNvSpPr>
          <p:nvPr>
            <p:ph type="sldNum" sz="quarter" idx="11"/>
          </p:nvPr>
        </p:nvSpPr>
        <p:spPr/>
        <p:txBody>
          <a:bodyPr/>
          <a:lstStyle/>
          <a:p>
            <a:pPr>
              <a:defRPr/>
            </a:pPr>
            <a:fld id="{0CF0625A-6DA4-2542-A4CE-A3929B575227}" type="slidenum">
              <a:rPr lang="en-US" smtClean="0"/>
              <a:pPr>
                <a:defRPr/>
              </a:pPr>
              <a:t>10</a:t>
            </a:fld>
            <a:endParaRPr lang="en-US" dirty="0"/>
          </a:p>
        </p:txBody>
      </p:sp>
    </p:spTree>
    <p:extLst>
      <p:ext uri="{BB962C8B-B14F-4D97-AF65-F5344CB8AC3E}">
        <p14:creationId xmlns:p14="http://schemas.microsoft.com/office/powerpoint/2010/main" val="243710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EB4BA51-7C47-4C42-0440-10C48B10D01B}"/>
              </a:ext>
            </a:extLst>
          </p:cNvPr>
          <p:cNvSpPr/>
          <p:nvPr/>
        </p:nvSpPr>
        <p:spPr>
          <a:xfrm>
            <a:off x="-1" y="0"/>
            <a:ext cx="12378341"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t>Not all dual credit courses are available on all high school campuses.</a:t>
            </a:r>
          </a:p>
          <a:p>
            <a:r>
              <a:rPr lang="en-US" sz="1800" dirty="0"/>
              <a:t>Dual Credit courses are offered to specific students at specific grade levels.</a:t>
            </a:r>
          </a:p>
          <a:p>
            <a:pPr algn="ctr"/>
            <a:endParaRPr lang="en-US" dirty="0"/>
          </a:p>
        </p:txBody>
      </p:sp>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712015" y="921997"/>
            <a:ext cx="2340528" cy="5014006"/>
          </a:xfrm>
        </p:spPr>
        <p:txBody>
          <a:bodyPr>
            <a:noAutofit/>
          </a:bodyPr>
          <a:lstStyle/>
          <a:p>
            <a:pPr>
              <a:lnSpc>
                <a:spcPct val="150000"/>
              </a:lnSpc>
              <a:spcBef>
                <a:spcPts val="0"/>
              </a:spcBef>
            </a:pPr>
            <a:r>
              <a:rPr lang="en-US" sz="3800" b="1" dirty="0">
                <a:latin typeface="+mn-lt"/>
              </a:rPr>
              <a:t>LCISD Approved Dual  Credit Courses</a:t>
            </a:r>
            <a:br>
              <a:rPr lang="en-US" sz="3800" b="1" dirty="0">
                <a:latin typeface="+mn-lt"/>
              </a:rPr>
            </a:br>
            <a:r>
              <a:rPr lang="en-US" sz="3800" b="1" dirty="0">
                <a:latin typeface="+mn-lt"/>
              </a:rPr>
              <a:t>2023-2024</a:t>
            </a:r>
          </a:p>
        </p:txBody>
      </p:sp>
      <p:pic>
        <p:nvPicPr>
          <p:cNvPr id="4" name="Picture 3" descr="A close-up of a document&#10;&#10;Description automatically generated">
            <a:extLst>
              <a:ext uri="{FF2B5EF4-FFF2-40B4-BE49-F238E27FC236}">
                <a16:creationId xmlns:a16="http://schemas.microsoft.com/office/drawing/2014/main" id="{B809EF3D-BBBA-96AF-3916-B07DD23A79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3372" y="-776116"/>
            <a:ext cx="6610177" cy="8554345"/>
          </a:xfrm>
          <a:prstGeom prst="rect">
            <a:avLst/>
          </a:prstGeom>
        </p:spPr>
      </p:pic>
      <p:sp>
        <p:nvSpPr>
          <p:cNvPr id="5" name="TextBox 4">
            <a:extLst>
              <a:ext uri="{FF2B5EF4-FFF2-40B4-BE49-F238E27FC236}">
                <a16:creationId xmlns:a16="http://schemas.microsoft.com/office/drawing/2014/main" id="{AAEFD60F-D4E9-C951-EC04-2363A9606737}"/>
              </a:ext>
            </a:extLst>
          </p:cNvPr>
          <p:cNvSpPr txBox="1"/>
          <p:nvPr/>
        </p:nvSpPr>
        <p:spPr>
          <a:xfrm>
            <a:off x="9504377" y="382012"/>
            <a:ext cx="2344337" cy="6093976"/>
          </a:xfrm>
          <a:prstGeom prst="rect">
            <a:avLst/>
          </a:prstGeom>
          <a:noFill/>
        </p:spPr>
        <p:txBody>
          <a:bodyPr wrap="square" rtlCol="0">
            <a:spAutoFit/>
          </a:bodyPr>
          <a:lstStyle/>
          <a:p>
            <a:r>
              <a:rPr lang="en-US" sz="3000" i="1" dirty="0"/>
              <a:t>Not all dual credit courses are available on all high school campuses.</a:t>
            </a:r>
          </a:p>
          <a:p>
            <a:r>
              <a:rPr lang="en-US" sz="3000" i="1" dirty="0"/>
              <a:t>Dual Credit courses are offered to specific students at specific grade levels.</a:t>
            </a:r>
          </a:p>
        </p:txBody>
      </p:sp>
    </p:spTree>
    <p:extLst>
      <p:ext uri="{BB962C8B-B14F-4D97-AF65-F5344CB8AC3E}">
        <p14:creationId xmlns:p14="http://schemas.microsoft.com/office/powerpoint/2010/main" val="995754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838200" y="343110"/>
            <a:ext cx="11071034" cy="949026"/>
          </a:xfrm>
        </p:spPr>
        <p:txBody>
          <a:bodyPr>
            <a:normAutofit/>
          </a:bodyPr>
          <a:lstStyle/>
          <a:p>
            <a:r>
              <a:rPr lang="en-US" b="1" dirty="0">
                <a:latin typeface="+mn-lt"/>
              </a:rPr>
              <a:t>Are you ready to start college?</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838200" y="1233644"/>
            <a:ext cx="10515600" cy="4820281"/>
          </a:xfrm>
        </p:spPr>
        <p:txBody>
          <a:bodyPr>
            <a:normAutofit lnSpcReduction="10000"/>
          </a:bodyPr>
          <a:lstStyle/>
          <a:p>
            <a:pPr marL="0" indent="0">
              <a:buNone/>
            </a:pPr>
            <a:r>
              <a:rPr lang="en-US" sz="3200" dirty="0"/>
              <a:t>Dual credit is a wonderful opportunity for all students. We encourage you to speak with parents, teachers, counselors about the benefits of taking a college course while still in high school.</a:t>
            </a:r>
          </a:p>
          <a:p>
            <a:pPr marL="0" indent="0">
              <a:buNone/>
            </a:pPr>
            <a:endParaRPr lang="en-US" sz="3200" dirty="0"/>
          </a:p>
          <a:p>
            <a:pPr marL="0" indent="0">
              <a:buNone/>
            </a:pPr>
            <a:r>
              <a:rPr lang="en-US" sz="3200" dirty="0"/>
              <a:t>Statistics show that students who enroll in dual credit courses are 10% more likely to complete a Bachelor’s degree than comparison groups.</a:t>
            </a:r>
          </a:p>
          <a:p>
            <a:pPr marL="0" indent="0">
              <a:buNone/>
            </a:pPr>
            <a:endParaRPr lang="en-US" sz="3200" dirty="0"/>
          </a:p>
          <a:p>
            <a:pPr marL="0" indent="0" algn="ctr">
              <a:buNone/>
            </a:pPr>
            <a:r>
              <a:rPr lang="en-US" sz="3200" b="1" i="1" dirty="0"/>
              <a:t>Why not start college early?</a:t>
            </a:r>
          </a:p>
        </p:txBody>
      </p:sp>
      <p:sp>
        <p:nvSpPr>
          <p:cNvPr id="4" name="Slide Number Placeholder 3">
            <a:extLst>
              <a:ext uri="{FF2B5EF4-FFF2-40B4-BE49-F238E27FC236}">
                <a16:creationId xmlns:a16="http://schemas.microsoft.com/office/drawing/2014/main" id="{DDB484CD-4E07-854B-AAA4-D6C5ED1E9D22}"/>
              </a:ext>
            </a:extLst>
          </p:cNvPr>
          <p:cNvSpPr>
            <a:spLocks noGrp="1"/>
          </p:cNvSpPr>
          <p:nvPr>
            <p:ph type="sldNum" sz="quarter" idx="11"/>
          </p:nvPr>
        </p:nvSpPr>
        <p:spPr/>
        <p:txBody>
          <a:bodyPr/>
          <a:lstStyle/>
          <a:p>
            <a:pPr>
              <a:defRPr/>
            </a:pPr>
            <a:fld id="{0CF0625A-6DA4-2542-A4CE-A3929B575227}" type="slidenum">
              <a:rPr lang="en-US" smtClean="0"/>
              <a:pPr>
                <a:defRPr/>
              </a:pPr>
              <a:t>12</a:t>
            </a:fld>
            <a:endParaRPr lang="en-US" dirty="0"/>
          </a:p>
        </p:txBody>
      </p:sp>
    </p:spTree>
    <p:extLst>
      <p:ext uri="{BB962C8B-B14F-4D97-AF65-F5344CB8AC3E}">
        <p14:creationId xmlns:p14="http://schemas.microsoft.com/office/powerpoint/2010/main" val="258281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04749-B9ED-B753-81B8-C19A1F6EFADA}"/>
              </a:ext>
            </a:extLst>
          </p:cNvPr>
          <p:cNvSpPr>
            <a:spLocks noGrp="1"/>
          </p:cNvSpPr>
          <p:nvPr>
            <p:ph type="title"/>
          </p:nvPr>
        </p:nvSpPr>
        <p:spPr/>
        <p:txBody>
          <a:bodyPr/>
          <a:lstStyle/>
          <a:p>
            <a:r>
              <a:rPr lang="en-US" b="1" dirty="0">
                <a:solidFill>
                  <a:srgbClr val="2F499D"/>
                </a:solidFill>
                <a:latin typeface="Candara" panose="020E0502030303020204" pitchFamily="34" charset="0"/>
              </a:rPr>
              <a:t>Dual Credit Counselor</a:t>
            </a:r>
          </a:p>
        </p:txBody>
      </p:sp>
      <p:sp>
        <p:nvSpPr>
          <p:cNvPr id="4" name="Content Placeholder 3">
            <a:extLst>
              <a:ext uri="{FF2B5EF4-FFF2-40B4-BE49-F238E27FC236}">
                <a16:creationId xmlns:a16="http://schemas.microsoft.com/office/drawing/2014/main" id="{179EF87D-81D2-EB61-C032-CFA9B32B6ECB}"/>
              </a:ext>
            </a:extLst>
          </p:cNvPr>
          <p:cNvSpPr>
            <a:spLocks noGrp="1"/>
          </p:cNvSpPr>
          <p:nvPr>
            <p:ph idx="1"/>
          </p:nvPr>
        </p:nvSpPr>
        <p:spPr/>
        <p:txBody>
          <a:bodyPr/>
          <a:lstStyle/>
          <a:p>
            <a:pPr marL="0" indent="0" rtl="0" eaLnBrk="1" fontAlgn="t" latinLnBrk="0" hangingPunct="1">
              <a:lnSpc>
                <a:spcPct val="150000"/>
              </a:lnSpc>
              <a:spcBef>
                <a:spcPts val="0"/>
              </a:spcBef>
              <a:spcAft>
                <a:spcPts val="0"/>
              </a:spcAft>
              <a:buNone/>
            </a:pPr>
            <a:r>
              <a:rPr lang="en-US" b="1" dirty="0">
                <a:solidFill>
                  <a:srgbClr val="000000"/>
                </a:solidFill>
                <a:latin typeface="Calibri" panose="020F0502020204030204" pitchFamily="34" charset="0"/>
              </a:rPr>
              <a:t>Kimmy Ethridge</a:t>
            </a:r>
            <a:endParaRPr lang="en-US" b="0" i="0" u="none" strike="noStrike" dirty="0">
              <a:effectLst/>
              <a:latin typeface="Arial" panose="020B0604020202020204" pitchFamily="34" charset="0"/>
            </a:endParaRPr>
          </a:p>
          <a:p>
            <a:pPr marL="0" indent="0" rtl="0" eaLnBrk="1" fontAlgn="t" latinLnBrk="0" hangingPunct="1">
              <a:lnSpc>
                <a:spcPct val="150000"/>
              </a:lnSpc>
              <a:spcBef>
                <a:spcPts val="0"/>
              </a:spcBef>
              <a:spcAft>
                <a:spcPts val="0"/>
              </a:spcAft>
              <a:buNone/>
            </a:pPr>
            <a:r>
              <a:rPr lang="en-US" dirty="0">
                <a:solidFill>
                  <a:srgbClr val="000000"/>
                </a:solidFill>
                <a:latin typeface="Calibri" panose="020F0502020204030204" pitchFamily="34" charset="0"/>
                <a:hlinkClick r:id="rId2"/>
              </a:rPr>
              <a:t>Kimberly.ethridge</a:t>
            </a:r>
            <a:r>
              <a:rPr lang="en-US" b="0" i="0" u="none" strike="noStrike" kern="1200" dirty="0">
                <a:solidFill>
                  <a:srgbClr val="000000"/>
                </a:solidFill>
                <a:effectLst/>
                <a:latin typeface="Calibri" panose="020F0502020204030204" pitchFamily="34" charset="0"/>
                <a:hlinkClick r:id="rId2"/>
              </a:rPr>
              <a:t>@lcisd.org</a:t>
            </a:r>
            <a:endParaRPr lang="en-US" b="0" i="0" u="none" strike="noStrike" dirty="0">
              <a:effectLst/>
              <a:latin typeface="Arial" panose="020B0604020202020204" pitchFamily="34" charset="0"/>
            </a:endParaRPr>
          </a:p>
          <a:p>
            <a:pPr marL="0" indent="0" rtl="0" eaLnBrk="1" fontAlgn="t" latinLnBrk="0" hangingPunct="1">
              <a:lnSpc>
                <a:spcPct val="150000"/>
              </a:lnSpc>
              <a:spcBef>
                <a:spcPts val="0"/>
              </a:spcBef>
              <a:spcAft>
                <a:spcPts val="0"/>
              </a:spcAft>
              <a:buNone/>
            </a:pPr>
            <a:r>
              <a:rPr lang="en-US" b="0" i="0" u="none" strike="noStrike" kern="1200" dirty="0">
                <a:solidFill>
                  <a:srgbClr val="000000"/>
                </a:solidFill>
                <a:effectLst/>
                <a:latin typeface="Calibri" panose="020F0502020204030204" pitchFamily="34" charset="0"/>
              </a:rPr>
              <a:t>George Ranch HS</a:t>
            </a:r>
            <a:endParaRPr lang="en-US"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139724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838200" y="306955"/>
            <a:ext cx="10515600" cy="949026"/>
          </a:xfrm>
        </p:spPr>
        <p:txBody>
          <a:bodyPr/>
          <a:lstStyle/>
          <a:p>
            <a:r>
              <a:rPr lang="en-US" b="1" dirty="0">
                <a:solidFill>
                  <a:srgbClr val="2F499D"/>
                </a:solidFill>
                <a:latin typeface="+mn-lt"/>
              </a:rPr>
              <a:t>What is Dual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838200" y="1433740"/>
            <a:ext cx="10515600" cy="4351338"/>
          </a:xfrm>
        </p:spPr>
        <p:txBody>
          <a:bodyPr>
            <a:normAutofit lnSpcReduction="10000"/>
          </a:bodyPr>
          <a:lstStyle/>
          <a:p>
            <a:r>
              <a:rPr lang="en-US" sz="3200" dirty="0"/>
              <a:t>A system in which an eligible high school student enrolls in college course(s) and receives credit for the course(s) from both the college and high school.</a:t>
            </a:r>
          </a:p>
          <a:p>
            <a:r>
              <a:rPr lang="en-US" sz="3200" dirty="0"/>
              <a:t>Dual Credit courses in LCISD are generally taught by a LCISD teacher who is also employed by Lone Star College. There may be times when the course is taught by an ONLINE LSC professor and monitored by a LCISD teacher [the course is on the student’s schedule, the college class is online, the HS teacher helps facilitate the online course and maintains the high school gradebook].</a:t>
            </a:r>
          </a:p>
        </p:txBody>
      </p:sp>
    </p:spTree>
    <p:extLst>
      <p:ext uri="{BB962C8B-B14F-4D97-AF65-F5344CB8AC3E}">
        <p14:creationId xmlns:p14="http://schemas.microsoft.com/office/powerpoint/2010/main" val="100186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838200" y="306955"/>
            <a:ext cx="10515600" cy="949026"/>
          </a:xfrm>
        </p:spPr>
        <p:txBody>
          <a:bodyPr/>
          <a:lstStyle/>
          <a:p>
            <a:r>
              <a:rPr lang="en-US" b="1" dirty="0">
                <a:solidFill>
                  <a:srgbClr val="2F499D"/>
                </a:solidFill>
                <a:latin typeface="+mn-lt"/>
              </a:rPr>
              <a:t>What is Dual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p:txBody>
          <a:bodyPr/>
          <a:lstStyle/>
          <a:p>
            <a:r>
              <a:rPr lang="en-US" sz="3200" dirty="0"/>
              <a:t>Dual credit courses are college classes </a:t>
            </a:r>
            <a:r>
              <a:rPr lang="en-US" sz="3200" b="1" dirty="0"/>
              <a:t>first</a:t>
            </a:r>
            <a:r>
              <a:rPr lang="en-US" sz="3200" dirty="0"/>
              <a:t> and high school classes </a:t>
            </a:r>
            <a:r>
              <a:rPr lang="en-US" sz="3200" b="1" dirty="0"/>
              <a:t>second</a:t>
            </a:r>
            <a:r>
              <a:rPr lang="en-US" sz="3200" dirty="0"/>
              <a:t>. Students and teachers are required to follow all LSC policies, i.e., attendance, grading, academic honesty, etc.</a:t>
            </a:r>
          </a:p>
        </p:txBody>
      </p:sp>
    </p:spTree>
    <p:extLst>
      <p:ext uri="{BB962C8B-B14F-4D97-AF65-F5344CB8AC3E}">
        <p14:creationId xmlns:p14="http://schemas.microsoft.com/office/powerpoint/2010/main" val="81187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259702" y="136525"/>
            <a:ext cx="11216951" cy="1266798"/>
          </a:xfrm>
        </p:spPr>
        <p:txBody>
          <a:bodyPr>
            <a:normAutofit fontScale="90000"/>
          </a:bodyPr>
          <a:lstStyle/>
          <a:p>
            <a:r>
              <a:rPr lang="en-US" b="1" dirty="0">
                <a:solidFill>
                  <a:srgbClr val="2F499D"/>
                </a:solidFill>
                <a:latin typeface="+mn-lt"/>
              </a:rPr>
              <a:t>What is the difference between Dual Credit and AP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171357" y="1509861"/>
            <a:ext cx="11849286" cy="4595793"/>
          </a:xfrm>
        </p:spPr>
        <p:txBody>
          <a:bodyPr>
            <a:normAutofit/>
          </a:bodyPr>
          <a:lstStyle/>
          <a:p>
            <a:r>
              <a:rPr lang="en-US" sz="3200" b="1" dirty="0">
                <a:solidFill>
                  <a:srgbClr val="7030A0"/>
                </a:solidFill>
              </a:rPr>
              <a:t>Advanced Placement (AP)</a:t>
            </a:r>
            <a:r>
              <a:rPr lang="en-US" sz="3200" dirty="0">
                <a:solidFill>
                  <a:srgbClr val="7030A0"/>
                </a:solidFill>
              </a:rPr>
              <a:t> </a:t>
            </a:r>
            <a:r>
              <a:rPr lang="en-US" sz="3200" dirty="0"/>
              <a:t>– Allows high school students to participate in an AP course and earn college credit with successful performance on the course AP exam. Postsecondary institutions accept AP exam scores as college credit if the student meets the exam score requirements established by the institution. At a Texas public college or university, an AP exam score of 3 will be awarded credit. The amount of credit and the course for which credit is awarded is determined by the college or university and can be found on their websites.</a:t>
            </a:r>
          </a:p>
        </p:txBody>
      </p:sp>
      <p:sp>
        <p:nvSpPr>
          <p:cNvPr id="4" name="Slide Number Placeholder 3">
            <a:extLst>
              <a:ext uri="{FF2B5EF4-FFF2-40B4-BE49-F238E27FC236}">
                <a16:creationId xmlns:a16="http://schemas.microsoft.com/office/drawing/2014/main" id="{DDB484CD-4E07-854B-AAA4-D6C5ED1E9D22}"/>
              </a:ext>
            </a:extLst>
          </p:cNvPr>
          <p:cNvSpPr>
            <a:spLocks noGrp="1"/>
          </p:cNvSpPr>
          <p:nvPr>
            <p:ph type="sldNum" sz="quarter" idx="11"/>
          </p:nvPr>
        </p:nvSpPr>
        <p:spPr/>
        <p:txBody>
          <a:bodyPr/>
          <a:lstStyle/>
          <a:p>
            <a:pPr>
              <a:defRPr/>
            </a:pPr>
            <a:fld id="{0CF0625A-6DA4-2542-A4CE-A3929B575227}" type="slidenum">
              <a:rPr lang="en-US" smtClean="0"/>
              <a:pPr>
                <a:defRPr/>
              </a:pPr>
              <a:t>4</a:t>
            </a:fld>
            <a:endParaRPr lang="en-US" dirty="0"/>
          </a:p>
        </p:txBody>
      </p:sp>
    </p:spTree>
    <p:extLst>
      <p:ext uri="{BB962C8B-B14F-4D97-AF65-F5344CB8AC3E}">
        <p14:creationId xmlns:p14="http://schemas.microsoft.com/office/powerpoint/2010/main" val="403758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512759" y="359105"/>
            <a:ext cx="8649904" cy="949026"/>
          </a:xfrm>
        </p:spPr>
        <p:txBody>
          <a:bodyPr>
            <a:normAutofit fontScale="90000"/>
          </a:bodyPr>
          <a:lstStyle/>
          <a:p>
            <a:r>
              <a:rPr lang="en-US" b="1" dirty="0">
                <a:solidFill>
                  <a:srgbClr val="2F499D"/>
                </a:solidFill>
                <a:latin typeface="+mn-lt"/>
              </a:rPr>
              <a:t>What are the benefits of Dual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838200" y="1219133"/>
            <a:ext cx="10515600" cy="4760526"/>
          </a:xfrm>
        </p:spPr>
        <p:txBody>
          <a:bodyPr>
            <a:normAutofit lnSpcReduction="10000"/>
          </a:bodyPr>
          <a:lstStyle/>
          <a:p>
            <a:r>
              <a:rPr lang="en-US" sz="3200" dirty="0"/>
              <a:t>Student saves on tuition and fees by reducing the time to complete a degree </a:t>
            </a:r>
            <a:r>
              <a:rPr lang="en-US" sz="3200" b="1" dirty="0"/>
              <a:t>(2024-25 tuition: $129 per 3-hour course)</a:t>
            </a:r>
          </a:p>
          <a:p>
            <a:pPr lvl="1"/>
            <a:r>
              <a:rPr lang="en-US" sz="2800" dirty="0"/>
              <a:t>Students who are enrolled in the federal free or reduced lunch (FRL) program will not pay tuition for dual credit courses</a:t>
            </a:r>
            <a:r>
              <a:rPr lang="en-US" sz="2800" baseline="30000" dirty="0"/>
              <a:t>*</a:t>
            </a:r>
            <a:r>
              <a:rPr lang="en-US" sz="2800" dirty="0"/>
              <a:t>. Students not eligible/enrolled in the federal FRL program will pay a reduced tuition fee for courses.  </a:t>
            </a:r>
            <a:endParaRPr lang="en-US" sz="2800" i="1" dirty="0"/>
          </a:p>
          <a:p>
            <a:pPr marL="914400" lvl="2" indent="0">
              <a:buNone/>
            </a:pPr>
            <a:r>
              <a:rPr lang="en-US" sz="2400" i="1" dirty="0"/>
              <a:t>* Financial Aid for Swift Transfer (FAST) Program </a:t>
            </a:r>
          </a:p>
          <a:p>
            <a:r>
              <a:rPr lang="en-US" sz="3200" dirty="0"/>
              <a:t>Weighted credit on your high school GPA</a:t>
            </a:r>
          </a:p>
          <a:p>
            <a:pPr lvl="1"/>
            <a:r>
              <a:rPr lang="en-US" sz="2800" dirty="0"/>
              <a:t>LSC dual credit courses receive a 1.3 multiplier for each semester course. (except for College Algebra- MATH 1314, the students receives 1.2 in the fall and 1.3 in the spring). </a:t>
            </a:r>
          </a:p>
          <a:p>
            <a:pPr lvl="1"/>
            <a:endParaRPr lang="en-US" sz="2800" dirty="0"/>
          </a:p>
        </p:txBody>
      </p:sp>
      <p:sp>
        <p:nvSpPr>
          <p:cNvPr id="4" name="Slide Number Placeholder 3">
            <a:extLst>
              <a:ext uri="{FF2B5EF4-FFF2-40B4-BE49-F238E27FC236}">
                <a16:creationId xmlns:a16="http://schemas.microsoft.com/office/drawing/2014/main" id="{DDB484CD-4E07-854B-AAA4-D6C5ED1E9D22}"/>
              </a:ext>
            </a:extLst>
          </p:cNvPr>
          <p:cNvSpPr>
            <a:spLocks noGrp="1"/>
          </p:cNvSpPr>
          <p:nvPr>
            <p:ph type="sldNum" sz="quarter" idx="11"/>
          </p:nvPr>
        </p:nvSpPr>
        <p:spPr/>
        <p:txBody>
          <a:bodyPr/>
          <a:lstStyle/>
          <a:p>
            <a:pPr>
              <a:defRPr/>
            </a:pPr>
            <a:fld id="{0CF0625A-6DA4-2542-A4CE-A3929B575227}" type="slidenum">
              <a:rPr lang="en-US" smtClean="0"/>
              <a:pPr>
                <a:defRPr/>
              </a:pPr>
              <a:t>5</a:t>
            </a:fld>
            <a:endParaRPr lang="en-US" dirty="0"/>
          </a:p>
        </p:txBody>
      </p:sp>
    </p:spTree>
    <p:extLst>
      <p:ext uri="{BB962C8B-B14F-4D97-AF65-F5344CB8AC3E}">
        <p14:creationId xmlns:p14="http://schemas.microsoft.com/office/powerpoint/2010/main" val="3883827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483637" y="433751"/>
            <a:ext cx="8800322" cy="949026"/>
          </a:xfrm>
        </p:spPr>
        <p:txBody>
          <a:bodyPr>
            <a:normAutofit fontScale="90000"/>
          </a:bodyPr>
          <a:lstStyle/>
          <a:p>
            <a:r>
              <a:rPr lang="en-US" b="1" dirty="0">
                <a:solidFill>
                  <a:srgbClr val="2F499D"/>
                </a:solidFill>
                <a:latin typeface="+mn-lt"/>
              </a:rPr>
              <a:t>What are the benefits of Dual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838200" y="1382777"/>
            <a:ext cx="10515600" cy="4696473"/>
          </a:xfrm>
        </p:spPr>
        <p:txBody>
          <a:bodyPr>
            <a:normAutofit/>
          </a:bodyPr>
          <a:lstStyle/>
          <a:p>
            <a:r>
              <a:rPr lang="en-US" sz="3200" dirty="0"/>
              <a:t>LSC students will receive college credit and high school credit simultaneously. </a:t>
            </a:r>
          </a:p>
          <a:p>
            <a:r>
              <a:rPr lang="en-US" sz="3200" dirty="0"/>
              <a:t>Student can graduate from high school with transferable college credits</a:t>
            </a:r>
          </a:p>
          <a:p>
            <a:r>
              <a:rPr lang="en-US" sz="3200" dirty="0"/>
              <a:t>Students can fast-track their undergraduate or workforce degrees</a:t>
            </a:r>
          </a:p>
          <a:p>
            <a:r>
              <a:rPr lang="en-US" sz="3200" dirty="0"/>
              <a:t>Students will have access to a full range of college student support services while in high school to aid them in a smooth transition to college after graduation</a:t>
            </a:r>
          </a:p>
        </p:txBody>
      </p:sp>
    </p:spTree>
    <p:extLst>
      <p:ext uri="{BB962C8B-B14F-4D97-AF65-F5344CB8AC3E}">
        <p14:creationId xmlns:p14="http://schemas.microsoft.com/office/powerpoint/2010/main" val="18860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838199" y="378768"/>
            <a:ext cx="10515600" cy="949026"/>
          </a:xfrm>
        </p:spPr>
        <p:txBody>
          <a:bodyPr/>
          <a:lstStyle/>
          <a:p>
            <a:r>
              <a:rPr lang="en-US" b="1" dirty="0">
                <a:solidFill>
                  <a:srgbClr val="2F499D"/>
                </a:solidFill>
                <a:latin typeface="+mn-lt"/>
              </a:rPr>
              <a:t>Other benefits of Dual Credit…</a:t>
            </a:r>
          </a:p>
        </p:txBody>
      </p:sp>
      <p:graphicFrame>
        <p:nvGraphicFramePr>
          <p:cNvPr id="5" name="Table 4"/>
          <p:cNvGraphicFramePr>
            <a:graphicFrameLocks noGrp="1"/>
          </p:cNvGraphicFramePr>
          <p:nvPr/>
        </p:nvGraphicFramePr>
        <p:xfrm>
          <a:off x="1235611" y="1447800"/>
          <a:ext cx="9720775" cy="3962400"/>
        </p:xfrm>
        <a:graphic>
          <a:graphicData uri="http://schemas.openxmlformats.org/drawingml/2006/table">
            <a:tbl>
              <a:tblPr firstRow="1" bandRow="1">
                <a:tableStyleId>{912C8C85-51F0-491E-9774-3900AFEF0FD7}</a:tableStyleId>
              </a:tblPr>
              <a:tblGrid>
                <a:gridCol w="5641386">
                  <a:extLst>
                    <a:ext uri="{9D8B030D-6E8A-4147-A177-3AD203B41FA5}">
                      <a16:colId xmlns:a16="http://schemas.microsoft.com/office/drawing/2014/main" val="2346501047"/>
                    </a:ext>
                  </a:extLst>
                </a:gridCol>
                <a:gridCol w="4079389">
                  <a:extLst>
                    <a:ext uri="{9D8B030D-6E8A-4147-A177-3AD203B41FA5}">
                      <a16:colId xmlns:a16="http://schemas.microsoft.com/office/drawing/2014/main" val="3024951430"/>
                    </a:ext>
                  </a:extLst>
                </a:gridCol>
              </a:tblGrid>
              <a:tr h="370840">
                <a:tc>
                  <a:txBody>
                    <a:bodyPr/>
                    <a:lstStyle/>
                    <a:p>
                      <a:pPr algn="ctr"/>
                      <a:r>
                        <a:rPr lang="en-US" sz="2800" dirty="0"/>
                        <a:t>College/University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2F499D"/>
                    </a:solidFill>
                  </a:tcPr>
                </a:tc>
                <a:tc>
                  <a:txBody>
                    <a:bodyPr/>
                    <a:lstStyle/>
                    <a:p>
                      <a:pPr algn="ctr"/>
                      <a:r>
                        <a:rPr lang="en-US" sz="2800" dirty="0"/>
                        <a:t>Cost per 3 SCH</a:t>
                      </a:r>
                      <a:r>
                        <a:rPr lang="en-US" sz="2800" baseline="0" dirty="0"/>
                        <a:t> Course (not including textbook)</a:t>
                      </a: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2F499D"/>
                    </a:solidFill>
                  </a:tcPr>
                </a:tc>
                <a:extLst>
                  <a:ext uri="{0D108BD9-81ED-4DB2-BD59-A6C34878D82A}">
                    <a16:rowId xmlns:a16="http://schemas.microsoft.com/office/drawing/2014/main" val="186270771"/>
                  </a:ext>
                </a:extLst>
              </a:tr>
              <a:tr h="370840">
                <a:tc>
                  <a:txBody>
                    <a:bodyPr/>
                    <a:lstStyle/>
                    <a:p>
                      <a:r>
                        <a:rPr lang="en-US" sz="2800" dirty="0"/>
                        <a:t>Houston Community College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800" dirty="0"/>
                        <a:t>$547.50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89026178"/>
                  </a:ext>
                </a:extLst>
              </a:tr>
              <a:tr h="370840">
                <a:tc>
                  <a:txBody>
                    <a:bodyPr/>
                    <a:lstStyle/>
                    <a:p>
                      <a:r>
                        <a:rPr lang="en-US" sz="2800" dirty="0"/>
                        <a:t>Wharton County Junior College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800" dirty="0"/>
                        <a:t>$483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08125007"/>
                  </a:ext>
                </a:extLst>
              </a:tr>
              <a:tr h="370840">
                <a:tc>
                  <a:txBody>
                    <a:bodyPr/>
                    <a:lstStyle/>
                    <a:p>
                      <a:r>
                        <a:rPr lang="en-US" sz="2800" dirty="0"/>
                        <a:t>University of Houston, Main Campus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800" dirty="0"/>
                        <a:t>$1576.58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4634740"/>
                  </a:ext>
                </a:extLst>
              </a:tr>
              <a:tr h="370840">
                <a:tc>
                  <a:txBody>
                    <a:bodyPr/>
                    <a:lstStyle/>
                    <a:p>
                      <a:r>
                        <a:rPr lang="en-US" sz="2800" dirty="0"/>
                        <a:t>University of Texas, Austin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lang="en-US" sz="2800" dirty="0"/>
                        <a:t>$2394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3086071"/>
                  </a:ext>
                </a:extLst>
              </a:tr>
              <a:tr h="370840">
                <a:tc gridSpan="2">
                  <a:txBody>
                    <a:bodyPr/>
                    <a:lstStyle/>
                    <a:p>
                      <a:pPr algn="ctr"/>
                      <a:r>
                        <a:rPr lang="en-US" sz="2800" b="1" dirty="0"/>
                        <a:t>When you factor in room and board,</a:t>
                      </a:r>
                    </a:p>
                    <a:p>
                      <a:pPr algn="ctr"/>
                      <a:r>
                        <a:rPr lang="en-US" sz="2800" b="1" dirty="0"/>
                        <a:t>one</a:t>
                      </a:r>
                      <a:r>
                        <a:rPr lang="en-US" sz="2800" b="1" baseline="0" dirty="0"/>
                        <a:t> course can save you as much as $2,000 or more!</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3027427129"/>
                  </a:ext>
                </a:extLst>
              </a:tr>
            </a:tbl>
          </a:graphicData>
        </a:graphic>
      </p:graphicFrame>
    </p:spTree>
    <p:extLst>
      <p:ext uri="{BB962C8B-B14F-4D97-AF65-F5344CB8AC3E}">
        <p14:creationId xmlns:p14="http://schemas.microsoft.com/office/powerpoint/2010/main" val="3329524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918099" y="324413"/>
            <a:ext cx="10515600" cy="949026"/>
          </a:xfrm>
        </p:spPr>
        <p:txBody>
          <a:bodyPr/>
          <a:lstStyle/>
          <a:p>
            <a:r>
              <a:rPr lang="en-US" b="1" dirty="0">
                <a:solidFill>
                  <a:srgbClr val="2F499D"/>
                </a:solidFill>
                <a:latin typeface="+mn-lt"/>
              </a:rPr>
              <a:t>How am I eligible for Dual Credit?</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918099" y="1408376"/>
            <a:ext cx="10515600" cy="4351338"/>
          </a:xfrm>
        </p:spPr>
        <p:txBody>
          <a:bodyPr>
            <a:normAutofit/>
          </a:bodyPr>
          <a:lstStyle/>
          <a:p>
            <a:r>
              <a:rPr lang="en-US" sz="3200" dirty="0"/>
              <a:t>Students who meet TSIA2 (Texas Success Initiative Assessment 2.0) or dual credit eligibility requirements may enroll in Lone Star College dual credit courses. </a:t>
            </a:r>
          </a:p>
          <a:p>
            <a:r>
              <a:rPr lang="en-US" sz="3200" dirty="0"/>
              <a:t>Eligibility can be based on:</a:t>
            </a:r>
          </a:p>
          <a:p>
            <a:pPr lvl="1"/>
            <a:r>
              <a:rPr lang="en-US" sz="2800" dirty="0"/>
              <a:t>TSIA2- </a:t>
            </a:r>
            <a:r>
              <a:rPr lang="en-US" dirty="0"/>
              <a:t>ELAR: 945+ </a:t>
            </a:r>
            <a:r>
              <a:rPr lang="en-US" i="1" dirty="0"/>
              <a:t>AND</a:t>
            </a:r>
            <a:r>
              <a:rPr lang="en-US" dirty="0"/>
              <a:t> Essay 5; </a:t>
            </a:r>
            <a:r>
              <a:rPr lang="en-US" b="1" dirty="0"/>
              <a:t>OR</a:t>
            </a:r>
            <a:r>
              <a:rPr lang="en-US" dirty="0"/>
              <a:t> 910-944, </a:t>
            </a:r>
            <a:r>
              <a:rPr lang="en-US" dirty="0" err="1"/>
              <a:t>Diag</a:t>
            </a:r>
            <a:r>
              <a:rPr lang="en-US" dirty="0"/>
              <a:t> 5-6, </a:t>
            </a:r>
            <a:r>
              <a:rPr lang="en-US" i="1" dirty="0"/>
              <a:t>AND</a:t>
            </a:r>
            <a:r>
              <a:rPr lang="en-US" dirty="0"/>
              <a:t> Essay 5-8</a:t>
            </a:r>
          </a:p>
          <a:p>
            <a:pPr marL="1371600" lvl="3" indent="0">
              <a:buNone/>
            </a:pPr>
            <a:r>
              <a:rPr lang="en-US" dirty="0"/>
              <a:t>      </a:t>
            </a:r>
            <a:r>
              <a:rPr lang="en-US" sz="2400" dirty="0"/>
              <a:t>MATH: 950+ ;  </a:t>
            </a:r>
            <a:r>
              <a:rPr lang="en-US" sz="2400" b="1" dirty="0"/>
              <a:t>OR</a:t>
            </a:r>
            <a:r>
              <a:rPr lang="en-US" sz="2400" dirty="0"/>
              <a:t> 910-949 </a:t>
            </a:r>
            <a:r>
              <a:rPr lang="en-US" sz="2400" i="1" dirty="0"/>
              <a:t>AND</a:t>
            </a:r>
            <a:r>
              <a:rPr lang="en-US" sz="2400" dirty="0"/>
              <a:t> </a:t>
            </a:r>
            <a:r>
              <a:rPr lang="en-US" sz="2400" dirty="0" err="1"/>
              <a:t>Diag</a:t>
            </a:r>
            <a:r>
              <a:rPr lang="en-US" sz="2400" dirty="0"/>
              <a:t> 6</a:t>
            </a:r>
          </a:p>
          <a:p>
            <a:pPr lvl="1"/>
            <a:r>
              <a:rPr lang="en-US" sz="2800" dirty="0"/>
              <a:t>SAT-  ELAR EBRW Score:  480 ; MATH Score: 530</a:t>
            </a:r>
          </a:p>
          <a:p>
            <a:pPr lvl="1"/>
            <a:r>
              <a:rPr lang="en-US" sz="2800" dirty="0"/>
              <a:t>ACT-  ELAR </a:t>
            </a:r>
            <a:r>
              <a:rPr lang="en-US" sz="2000" dirty="0"/>
              <a:t>Combined English &amp; Writing Score</a:t>
            </a:r>
            <a:r>
              <a:rPr lang="en-US" sz="2800" dirty="0"/>
              <a:t>:  40 ;  MATH Score: 22</a:t>
            </a:r>
          </a:p>
          <a:p>
            <a:pPr marL="457200" lvl="1" indent="0">
              <a:buNone/>
            </a:pPr>
            <a:r>
              <a:rPr lang="en-US" sz="2000" b="1" dirty="0">
                <a:highlight>
                  <a:srgbClr val="FFFF00"/>
                </a:highlight>
              </a:rPr>
              <a:t>*NOTE:  STAAR and PSAT scores will no longer be used for eligibility</a:t>
            </a:r>
          </a:p>
          <a:p>
            <a:pPr marL="457200" lvl="1" indent="0">
              <a:buNone/>
            </a:pPr>
            <a:endParaRPr lang="en-US" sz="2800" dirty="0"/>
          </a:p>
        </p:txBody>
      </p:sp>
      <p:sp>
        <p:nvSpPr>
          <p:cNvPr id="8" name="SMARTInkShape-4">
            <a:extLst>
              <a:ext uri="{FF2B5EF4-FFF2-40B4-BE49-F238E27FC236}">
                <a16:creationId xmlns:a16="http://schemas.microsoft.com/office/drawing/2014/main" id="{BCD4413C-DEFD-94BB-BAD5-1E77E76C0DC9}"/>
              </a:ext>
            </a:extLst>
          </p:cNvPr>
          <p:cNvSpPr/>
          <p:nvPr>
            <p:custDataLst>
              <p:tags r:id="rId1"/>
            </p:custDataLst>
          </p:nvPr>
        </p:nvSpPr>
        <p:spPr>
          <a:xfrm>
            <a:off x="5924550" y="6391275"/>
            <a:ext cx="9526" cy="1"/>
          </a:xfrm>
          <a:custGeom>
            <a:avLst/>
            <a:gdLst/>
            <a:ahLst/>
            <a:cxnLst/>
            <a:rect l="0" t="0" r="0" b="0"/>
            <a:pathLst>
              <a:path w="9526" h="1">
                <a:moveTo>
                  <a:pt x="0" y="0"/>
                </a:moveTo>
                <a:lnTo>
                  <a:pt x="0" y="0"/>
                </a:lnTo>
                <a:lnTo>
                  <a:pt x="9525"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5" name="SMARTInkShape-Group4">
            <a:extLst>
              <a:ext uri="{FF2B5EF4-FFF2-40B4-BE49-F238E27FC236}">
                <a16:creationId xmlns:a16="http://schemas.microsoft.com/office/drawing/2014/main" id="{4DE8C48F-D4F9-8BE9-3A58-9E2C3549691C}"/>
              </a:ext>
            </a:extLst>
          </p:cNvPr>
          <p:cNvGrpSpPr/>
          <p:nvPr/>
        </p:nvGrpSpPr>
        <p:grpSpPr>
          <a:xfrm>
            <a:off x="0" y="4765112"/>
            <a:ext cx="1" cy="264089"/>
            <a:chOff x="0" y="4765112"/>
            <a:chExt cx="1" cy="264089"/>
          </a:xfrm>
        </p:grpSpPr>
        <p:sp>
          <p:nvSpPr>
            <p:cNvPr id="9" name="SMARTInkShape-5">
              <a:extLst>
                <a:ext uri="{FF2B5EF4-FFF2-40B4-BE49-F238E27FC236}">
                  <a16:creationId xmlns:a16="http://schemas.microsoft.com/office/drawing/2014/main" id="{A16942EB-A579-0650-CD8E-5727C6FC26FC}"/>
                </a:ext>
              </a:extLst>
            </p:cNvPr>
            <p:cNvSpPr/>
            <p:nvPr>
              <p:custDataLst>
                <p:tags r:id="rId2"/>
              </p:custDataLst>
            </p:nvPr>
          </p:nvSpPr>
          <p:spPr>
            <a:xfrm>
              <a:off x="0" y="4906699"/>
              <a:ext cx="1" cy="65352"/>
            </a:xfrm>
            <a:custGeom>
              <a:avLst/>
              <a:gdLst/>
              <a:ahLst/>
              <a:cxnLst/>
              <a:rect l="0" t="0" r="0" b="0"/>
              <a:pathLst>
                <a:path w="1" h="65352">
                  <a:moveTo>
                    <a:pt x="0" y="8201"/>
                  </a:moveTo>
                  <a:lnTo>
                    <a:pt x="0" y="8201"/>
                  </a:lnTo>
                  <a:lnTo>
                    <a:pt x="0" y="0"/>
                  </a:lnTo>
                  <a:lnTo>
                    <a:pt x="0" y="46766"/>
                  </a:lnTo>
                  <a:lnTo>
                    <a:pt x="0" y="65351"/>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SMARTInkShape-6">
              <a:extLst>
                <a:ext uri="{FF2B5EF4-FFF2-40B4-BE49-F238E27FC236}">
                  <a16:creationId xmlns:a16="http://schemas.microsoft.com/office/drawing/2014/main" id="{CC82C160-8782-E32B-CC44-CBDB3283401F}"/>
                </a:ext>
              </a:extLst>
            </p:cNvPr>
            <p:cNvSpPr/>
            <p:nvPr>
              <p:custDataLst>
                <p:tags r:id="rId3"/>
              </p:custDataLst>
            </p:nvPr>
          </p:nvSpPr>
          <p:spPr>
            <a:xfrm>
              <a:off x="0" y="4765112"/>
              <a:ext cx="1" cy="264089"/>
            </a:xfrm>
            <a:custGeom>
              <a:avLst/>
              <a:gdLst/>
              <a:ahLst/>
              <a:cxnLst/>
              <a:rect l="0" t="0" r="0" b="0"/>
              <a:pathLst>
                <a:path w="1" h="264089">
                  <a:moveTo>
                    <a:pt x="0" y="102163"/>
                  </a:moveTo>
                  <a:lnTo>
                    <a:pt x="0" y="102163"/>
                  </a:lnTo>
                  <a:lnTo>
                    <a:pt x="0" y="57595"/>
                  </a:lnTo>
                  <a:lnTo>
                    <a:pt x="0" y="16521"/>
                  </a:lnTo>
                  <a:lnTo>
                    <a:pt x="0" y="0"/>
                  </a:lnTo>
                  <a:lnTo>
                    <a:pt x="0" y="47110"/>
                  </a:lnTo>
                  <a:lnTo>
                    <a:pt x="0" y="78754"/>
                  </a:lnTo>
                  <a:lnTo>
                    <a:pt x="0" y="111161"/>
                  </a:lnTo>
                  <a:lnTo>
                    <a:pt x="0" y="158263"/>
                  </a:lnTo>
                  <a:lnTo>
                    <a:pt x="0" y="196515"/>
                  </a:lnTo>
                  <a:lnTo>
                    <a:pt x="0" y="26408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634890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A2FA-931A-9B4A-8773-78FAC0A39939}"/>
              </a:ext>
            </a:extLst>
          </p:cNvPr>
          <p:cNvSpPr>
            <a:spLocks noGrp="1"/>
          </p:cNvSpPr>
          <p:nvPr>
            <p:ph type="title"/>
          </p:nvPr>
        </p:nvSpPr>
        <p:spPr>
          <a:xfrm>
            <a:off x="838200" y="306955"/>
            <a:ext cx="9433264" cy="949026"/>
          </a:xfrm>
        </p:spPr>
        <p:txBody>
          <a:bodyPr>
            <a:normAutofit fontScale="90000"/>
          </a:bodyPr>
          <a:lstStyle/>
          <a:p>
            <a:r>
              <a:rPr lang="en-US" b="1" dirty="0">
                <a:solidFill>
                  <a:srgbClr val="2F499D"/>
                </a:solidFill>
                <a:latin typeface="+mn-lt"/>
              </a:rPr>
              <a:t>How is Dual Credit Applied at the College?</a:t>
            </a:r>
          </a:p>
        </p:txBody>
      </p:sp>
      <p:sp>
        <p:nvSpPr>
          <p:cNvPr id="3" name="Content Placeholder 2">
            <a:extLst>
              <a:ext uri="{FF2B5EF4-FFF2-40B4-BE49-F238E27FC236}">
                <a16:creationId xmlns:a16="http://schemas.microsoft.com/office/drawing/2014/main" id="{AF1CE301-C640-6144-BA22-EEFD13580C3B}"/>
              </a:ext>
            </a:extLst>
          </p:cNvPr>
          <p:cNvSpPr>
            <a:spLocks noGrp="1"/>
          </p:cNvSpPr>
          <p:nvPr>
            <p:ph idx="1"/>
          </p:nvPr>
        </p:nvSpPr>
        <p:spPr>
          <a:xfrm>
            <a:off x="838200" y="1195309"/>
            <a:ext cx="10515600" cy="4873755"/>
          </a:xfrm>
        </p:spPr>
        <p:txBody>
          <a:bodyPr>
            <a:normAutofit/>
          </a:bodyPr>
          <a:lstStyle/>
          <a:p>
            <a:r>
              <a:rPr lang="en-US" sz="3200" dirty="0"/>
              <a:t>Students will need to check with the institution they plan to attend for specific policies regarding the transfer of dual credit courses prior to enrolling in any course.</a:t>
            </a:r>
          </a:p>
          <a:p>
            <a:r>
              <a:rPr lang="en-US" sz="3200" dirty="0"/>
              <a:t>The transferring university will determine if only the course transfers or if the course and the GPA transfers.</a:t>
            </a:r>
          </a:p>
          <a:p>
            <a:r>
              <a:rPr lang="en-US" sz="3200" dirty="0"/>
              <a:t>Some 4-year institutions will not accept “D’s” in dual credit courses. It is important to work hard for an “A” or “B” in a DC course. LSC gives A, B, C, D, and F. </a:t>
            </a:r>
            <a:endParaRPr lang="en-US" sz="3200" i="1" dirty="0"/>
          </a:p>
        </p:txBody>
      </p:sp>
    </p:spTree>
    <p:extLst>
      <p:ext uri="{BB962C8B-B14F-4D97-AF65-F5344CB8AC3E}">
        <p14:creationId xmlns:p14="http://schemas.microsoft.com/office/powerpoint/2010/main" val="5289154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983</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Candara</vt:lpstr>
      <vt:lpstr>Office Theme</vt:lpstr>
      <vt:lpstr>Dual Credit</vt:lpstr>
      <vt:lpstr>What is Dual Credit?</vt:lpstr>
      <vt:lpstr>What is Dual Credit?</vt:lpstr>
      <vt:lpstr>What is the difference between Dual Credit and AP credit?</vt:lpstr>
      <vt:lpstr>What are the benefits of Dual Credit?</vt:lpstr>
      <vt:lpstr>What are the benefits of Dual Credit?</vt:lpstr>
      <vt:lpstr>Other benefits of Dual Credit…</vt:lpstr>
      <vt:lpstr>How am I eligible for Dual Credit?</vt:lpstr>
      <vt:lpstr>How is Dual Credit Applied at the College?</vt:lpstr>
      <vt:lpstr>Dual Credit Registration Process</vt:lpstr>
      <vt:lpstr>LCISD Approved Dual  Credit Courses 2023-2024</vt:lpstr>
      <vt:lpstr>Are you ready to start college?</vt:lpstr>
      <vt:lpstr>Dual Credit Counselor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Kimberly D. Ethridge</dc:creator>
  <cp:lastModifiedBy>Ashley M. Hunt</cp:lastModifiedBy>
  <cp:revision>1</cp:revision>
  <cp:lastPrinted>2024-10-01T19:34:21Z</cp:lastPrinted>
  <dcterms:created xsi:type="dcterms:W3CDTF">2024-09-23T20:49:33Z</dcterms:created>
  <dcterms:modified xsi:type="dcterms:W3CDTF">2024-10-02T20:48:37Z</dcterms:modified>
</cp:coreProperties>
</file>