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72" r:id="rId3"/>
    <p:sldId id="256" r:id="rId4"/>
    <p:sldId id="259" r:id="rId5"/>
    <p:sldId id="260" r:id="rId6"/>
    <p:sldId id="261" r:id="rId7"/>
    <p:sldId id="266" r:id="rId8"/>
    <p:sldId id="271" r:id="rId9"/>
    <p:sldId id="262" r:id="rId10"/>
    <p:sldId id="269" r:id="rId11"/>
    <p:sldId id="263" r:id="rId12"/>
    <p:sldId id="264" r:id="rId13"/>
    <p:sldId id="265" r:id="rId14"/>
    <p:sldId id="267"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51819-10C8-4EDB-9F36-25F6519E3F72}" v="3" dt="2024-09-19T14:48:29.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9"/>
  </p:normalViewPr>
  <p:slideViewPr>
    <p:cSldViewPr snapToGrid="0">
      <p:cViewPr varScale="1">
        <p:scale>
          <a:sx n="116" d="100"/>
          <a:sy n="116" d="100"/>
        </p:scale>
        <p:origin x="24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A9A1-CB29-AC1B-F205-02FEC9A770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BC5E1-DF78-C007-3EFE-F4A67572B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CC63A6-5F91-AF55-09C2-AF9BC6790766}"/>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5" name="Footer Placeholder 4">
            <a:extLst>
              <a:ext uri="{FF2B5EF4-FFF2-40B4-BE49-F238E27FC236}">
                <a16:creationId xmlns:a16="http://schemas.microsoft.com/office/drawing/2014/main" id="{27AD8764-A69F-5361-AA35-D63883F17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50DA4-2E90-EC03-14EE-7C83C98EF804}"/>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418805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688F-EF99-C280-8CD1-E57EEF8DFD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2B30EC-6F6C-F682-5ABE-8D01F55B71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4A5C2-4B6C-111C-11BF-C57DABD39E2C}"/>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5" name="Footer Placeholder 4">
            <a:extLst>
              <a:ext uri="{FF2B5EF4-FFF2-40B4-BE49-F238E27FC236}">
                <a16:creationId xmlns:a16="http://schemas.microsoft.com/office/drawing/2014/main" id="{DF4BFA5C-28D9-94A2-0C59-E2324D246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ADDAD-8448-63F8-9D65-F58D0800B6AC}"/>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239221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1F666-310F-760D-342D-4C5CA077D2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D46BEF-5B45-B3A8-9FFD-E61E4E173C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E5ECB-7BE8-F6C5-A948-2A7C56DED49E}"/>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5" name="Footer Placeholder 4">
            <a:extLst>
              <a:ext uri="{FF2B5EF4-FFF2-40B4-BE49-F238E27FC236}">
                <a16:creationId xmlns:a16="http://schemas.microsoft.com/office/drawing/2014/main" id="{89014F14-71E2-49BC-D7E1-8AAF29489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FF999-20DC-379A-E56C-97D14582501A}"/>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158702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7B30-34DA-2D14-344B-BC0646144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19D68-D8B9-F6DE-3807-C7AAE61ACA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FBB5C-2179-2114-50A2-FC7E8F2C6504}"/>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5" name="Footer Placeholder 4">
            <a:extLst>
              <a:ext uri="{FF2B5EF4-FFF2-40B4-BE49-F238E27FC236}">
                <a16:creationId xmlns:a16="http://schemas.microsoft.com/office/drawing/2014/main" id="{A9608A59-5B1A-0E82-009B-4454639FD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BEF98-3FDB-A0E6-F28E-B25E24E34F29}"/>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24352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2B95-41FB-3B87-C46D-B986E0E9B6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4BF15F-7991-FA9C-469D-71985D9068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A249D4-7AD3-C176-AABA-3B295567F341}"/>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5" name="Footer Placeholder 4">
            <a:extLst>
              <a:ext uri="{FF2B5EF4-FFF2-40B4-BE49-F238E27FC236}">
                <a16:creationId xmlns:a16="http://schemas.microsoft.com/office/drawing/2014/main" id="{2DB7C163-97E2-6F40-808E-B7A5A94E0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6DF8E-F955-59A2-68CC-101C6160039B}"/>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224377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8E1C-D8AC-C42A-AE55-0B6CAB15C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D1B005-E3C8-F88E-A3EE-35BD78DD76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B02ECE-4FB4-B376-BA58-8FBE52D2D4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8F0C8D-D0EC-D432-FF9F-EC9AFE20A44B}"/>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6" name="Footer Placeholder 5">
            <a:extLst>
              <a:ext uri="{FF2B5EF4-FFF2-40B4-BE49-F238E27FC236}">
                <a16:creationId xmlns:a16="http://schemas.microsoft.com/office/drawing/2014/main" id="{BF34C998-A004-EEDA-C13B-B9A95D542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21991-B810-AA2E-93F5-2E3953FC7EB2}"/>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309867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868B-E89F-1D9F-5B76-F454A5182B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529012-75B7-3EC4-F938-F55AC75AA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EC0F2-BDE9-27CC-FFEC-D62BF8009E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DA9135-1A30-3B04-0011-B13C5A4B8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06B51-B536-DB98-A93E-25E6DB62FA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11E69-01C1-0720-11BF-DA4D95C6AA65}"/>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8" name="Footer Placeholder 7">
            <a:extLst>
              <a:ext uri="{FF2B5EF4-FFF2-40B4-BE49-F238E27FC236}">
                <a16:creationId xmlns:a16="http://schemas.microsoft.com/office/drawing/2014/main" id="{F029619D-5EF4-508C-B315-DC00541B49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2131DC-C2C1-0526-14FE-F0CF3C10EB9E}"/>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376136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3CFB-4828-E290-2037-7721F6459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7FB37A-11E1-F5B0-6CA7-A5303B74841B}"/>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4" name="Footer Placeholder 3">
            <a:extLst>
              <a:ext uri="{FF2B5EF4-FFF2-40B4-BE49-F238E27FC236}">
                <a16:creationId xmlns:a16="http://schemas.microsoft.com/office/drawing/2014/main" id="{38DE4851-7E80-5943-EF19-474B4A3E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056AB9-808A-4FBC-69C6-2C58A86159E4}"/>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287008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153CA-EFEA-2F51-2979-5B2EB0777D59}"/>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3" name="Footer Placeholder 2">
            <a:extLst>
              <a:ext uri="{FF2B5EF4-FFF2-40B4-BE49-F238E27FC236}">
                <a16:creationId xmlns:a16="http://schemas.microsoft.com/office/drawing/2014/main" id="{F0833AC5-C637-D18E-A630-645DF26620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F8A60-09E0-8C6E-B98F-253F78C3E203}"/>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250517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785A-20E4-C400-25F1-D59D1C229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17671A-4849-6D28-5271-F01C6EF70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00BFAD-5904-5AD2-B184-A9F8191DE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AAF28-3E70-4979-94D1-B6E3154AA74F}"/>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6" name="Footer Placeholder 5">
            <a:extLst>
              <a:ext uri="{FF2B5EF4-FFF2-40B4-BE49-F238E27FC236}">
                <a16:creationId xmlns:a16="http://schemas.microsoft.com/office/drawing/2014/main" id="{74857E81-0BAF-54A5-CC28-22501E28F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E17D2-4019-5E1D-4179-2522B77DDA76}"/>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416312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79B6-C463-50CC-CD68-393BEB73A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E35D5-C85C-A2F8-2D13-F4975D02B7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9C7A3F-00DD-FACF-32E6-F043C7E40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9120A-3259-77B5-AE4A-DF688F5DE73B}"/>
              </a:ext>
            </a:extLst>
          </p:cNvPr>
          <p:cNvSpPr>
            <a:spLocks noGrp="1"/>
          </p:cNvSpPr>
          <p:nvPr>
            <p:ph type="dt" sz="half" idx="10"/>
          </p:nvPr>
        </p:nvSpPr>
        <p:spPr/>
        <p:txBody>
          <a:bodyPr/>
          <a:lstStyle/>
          <a:p>
            <a:fld id="{97DC6F2E-4452-764E-AD58-7780656E16EE}" type="datetimeFigureOut">
              <a:rPr lang="en-US" smtClean="0"/>
              <a:t>10/2/2024</a:t>
            </a:fld>
            <a:endParaRPr lang="en-US"/>
          </a:p>
        </p:txBody>
      </p:sp>
      <p:sp>
        <p:nvSpPr>
          <p:cNvPr id="6" name="Footer Placeholder 5">
            <a:extLst>
              <a:ext uri="{FF2B5EF4-FFF2-40B4-BE49-F238E27FC236}">
                <a16:creationId xmlns:a16="http://schemas.microsoft.com/office/drawing/2014/main" id="{05FA38C5-1B87-5A32-4462-B5CA17ABB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8AE63-77CC-BA48-2BFB-BC4C941F2BBF}"/>
              </a:ext>
            </a:extLst>
          </p:cNvPr>
          <p:cNvSpPr>
            <a:spLocks noGrp="1"/>
          </p:cNvSpPr>
          <p:nvPr>
            <p:ph type="sldNum" sz="quarter" idx="12"/>
          </p:nvPr>
        </p:nvSpPr>
        <p:spPr/>
        <p:txBody>
          <a:bodyPr/>
          <a:lstStyle/>
          <a:p>
            <a:fld id="{C89D59D3-F27D-EA4B-AF99-3B71A3117DC0}" type="slidenum">
              <a:rPr lang="en-US" smtClean="0"/>
              <a:t>‹#›</a:t>
            </a:fld>
            <a:endParaRPr lang="en-US"/>
          </a:p>
        </p:txBody>
      </p:sp>
    </p:spTree>
    <p:extLst>
      <p:ext uri="{BB962C8B-B14F-4D97-AF65-F5344CB8AC3E}">
        <p14:creationId xmlns:p14="http://schemas.microsoft.com/office/powerpoint/2010/main" val="389178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180031-DC94-E118-DD75-D71AB373A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60777C-DD2E-10DF-6EC1-A8996C54D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086A5-2EAA-D451-E0D9-4116A8462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DC6F2E-4452-764E-AD58-7780656E16EE}" type="datetimeFigureOut">
              <a:rPr lang="en-US" smtClean="0"/>
              <a:t>10/2/2024</a:t>
            </a:fld>
            <a:endParaRPr lang="en-US"/>
          </a:p>
        </p:txBody>
      </p:sp>
      <p:sp>
        <p:nvSpPr>
          <p:cNvPr id="5" name="Footer Placeholder 4">
            <a:extLst>
              <a:ext uri="{FF2B5EF4-FFF2-40B4-BE49-F238E27FC236}">
                <a16:creationId xmlns:a16="http://schemas.microsoft.com/office/drawing/2014/main" id="{AB8E5E7C-F7A4-9E5C-CAF6-533E1D6CB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51E9D0-1842-EA09-4879-94F18E573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9D59D3-F27D-EA4B-AF99-3B71A3117DC0}" type="slidenum">
              <a:rPr lang="en-US" smtClean="0"/>
              <a:t>‹#›</a:t>
            </a:fld>
            <a:endParaRPr lang="en-US"/>
          </a:p>
        </p:txBody>
      </p:sp>
    </p:spTree>
    <p:extLst>
      <p:ext uri="{BB962C8B-B14F-4D97-AF65-F5344CB8AC3E}">
        <p14:creationId xmlns:p14="http://schemas.microsoft.com/office/powerpoint/2010/main" val="1504381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3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0D68D-D6E1-0A22-02D1-A47CC78F3595}"/>
              </a:ext>
            </a:extLst>
          </p:cNvPr>
          <p:cNvSpPr>
            <a:spLocks noGrp="1"/>
          </p:cNvSpPr>
          <p:nvPr>
            <p:ph idx="1"/>
          </p:nvPr>
        </p:nvSpPr>
        <p:spPr>
          <a:xfrm>
            <a:off x="838200" y="1690086"/>
            <a:ext cx="10515600" cy="4691063"/>
          </a:xfrm>
        </p:spPr>
        <p:txBody>
          <a:bodyPr>
            <a:normAutofit/>
          </a:bodyPr>
          <a:lstStyle/>
          <a:p>
            <a:r>
              <a:rPr lang="en-US" sz="2400" dirty="0">
                <a:latin typeface="Montserrat" panose="00000500000000000000" pitchFamily="2" charset="0"/>
              </a:rPr>
              <a:t>Students who earn 160 of district approved volunteer hours from a </a:t>
            </a:r>
            <a:r>
              <a:rPr lang="en-US" sz="2400" u="sng" dirty="0">
                <a:latin typeface="Montserrat" panose="00000500000000000000" pitchFamily="2" charset="0"/>
              </a:rPr>
              <a:t>non-profit organization</a:t>
            </a:r>
            <a:r>
              <a:rPr lang="en-US" sz="2400" dirty="0">
                <a:latin typeface="Montserrat" panose="00000500000000000000" pitchFamily="2" charset="0"/>
              </a:rPr>
              <a:t> earn a white service cord to wear at graduation.</a:t>
            </a:r>
          </a:p>
          <a:p>
            <a:r>
              <a:rPr lang="en-US" sz="2400" dirty="0">
                <a:latin typeface="Montserrat" panose="00000500000000000000" pitchFamily="2" charset="0"/>
              </a:rPr>
              <a:t>Students can start to accumulate these volunteer hours their freshman year and must earn the 160 hours by April 15 of their senior year. </a:t>
            </a:r>
          </a:p>
          <a:p>
            <a:r>
              <a:rPr lang="en-US" sz="2400" dirty="0">
                <a:latin typeface="Montserrat" panose="00000500000000000000" pitchFamily="2" charset="0"/>
              </a:rPr>
              <a:t>Service Cord Guidelines are available on the district website, the CCMR website, the CCMR Newsletter, and the College &amp; Career Canvas page.</a:t>
            </a:r>
          </a:p>
          <a:p>
            <a:r>
              <a:rPr lang="en-US" sz="2400" dirty="0">
                <a:latin typeface="Montserrat" panose="00000500000000000000" pitchFamily="2" charset="0"/>
              </a:rPr>
              <a:t>Service Cord is </a:t>
            </a:r>
            <a:r>
              <a:rPr lang="en-US" sz="2400" u="sng" dirty="0">
                <a:latin typeface="Montserrat" panose="00000500000000000000" pitchFamily="2" charset="0"/>
              </a:rPr>
              <a:t>not</a:t>
            </a:r>
            <a:r>
              <a:rPr lang="en-US" sz="2400" dirty="0">
                <a:latin typeface="Montserrat" panose="00000500000000000000" pitchFamily="2" charset="0"/>
              </a:rPr>
              <a:t> a graduation requirement. </a:t>
            </a:r>
          </a:p>
        </p:txBody>
      </p:sp>
    </p:spTree>
    <p:extLst>
      <p:ext uri="{BB962C8B-B14F-4D97-AF65-F5344CB8AC3E}">
        <p14:creationId xmlns:p14="http://schemas.microsoft.com/office/powerpoint/2010/main" val="354156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80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1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2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32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F71319-2A52-EFD7-24A6-BCB5415D126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105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with a qr code&#10;&#10;Description automatically generated">
            <a:extLst>
              <a:ext uri="{FF2B5EF4-FFF2-40B4-BE49-F238E27FC236}">
                <a16:creationId xmlns:a16="http://schemas.microsoft.com/office/drawing/2014/main" id="{46021CB1-049C-6303-0A50-50551161BE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6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8F4752-7114-946F-DE9F-B652EA7179E7}"/>
              </a:ext>
            </a:extLst>
          </p:cNvPr>
          <p:cNvSpPr>
            <a:spLocks noGrp="1"/>
          </p:cNvSpPr>
          <p:nvPr>
            <p:ph idx="1"/>
          </p:nvPr>
        </p:nvSpPr>
        <p:spPr>
          <a:xfrm>
            <a:off x="763731" y="1558636"/>
            <a:ext cx="10664537" cy="4977245"/>
          </a:xfrm>
        </p:spPr>
        <p:txBody>
          <a:bodyPr>
            <a:normAutofit fontScale="55000" lnSpcReduction="20000"/>
          </a:bodyPr>
          <a:lstStyle/>
          <a:p>
            <a:pPr marL="0" indent="0">
              <a:buNone/>
            </a:pPr>
            <a:r>
              <a:rPr lang="en-US" sz="3200" dirty="0">
                <a:latin typeface="Montserrat" panose="00000500000000000000" pitchFamily="2" charset="0"/>
              </a:rPr>
              <a:t>What is CCMR?</a:t>
            </a:r>
          </a:p>
          <a:p>
            <a:pPr marL="0" indent="0" algn="l">
              <a:buNone/>
            </a:pPr>
            <a:r>
              <a:rPr lang="en-US" sz="3200" b="1" i="0" dirty="0">
                <a:solidFill>
                  <a:srgbClr val="000000"/>
                </a:solidFill>
                <a:effectLst/>
                <a:latin typeface="Montserrat" panose="00000500000000000000" pitchFamily="2" charset="0"/>
              </a:rPr>
              <a:t>College Ready</a:t>
            </a:r>
            <a:endParaRPr lang="en-US" sz="3200" b="0" i="0" dirty="0">
              <a:solidFill>
                <a:srgbClr val="000000"/>
              </a:solidFill>
              <a:effectLst/>
              <a:latin typeface="Montserrat" panose="00000500000000000000" pitchFamily="2" charset="0"/>
            </a:endParaRPr>
          </a:p>
          <a:p>
            <a:pPr algn="l"/>
            <a:r>
              <a:rPr lang="en-US" sz="3200" b="0" i="0" dirty="0">
                <a:solidFill>
                  <a:srgbClr val="000000"/>
                </a:solidFill>
                <a:effectLst/>
                <a:latin typeface="Montserrat" panose="00000500000000000000" pitchFamily="2" charset="0"/>
              </a:rPr>
              <a:t>A student who is college ready is prepared for any postsecondary goal without the need for college remediation. The student meets the minimum Texas Success Initiative scores through the SAT, ACT, or TSIA2, please see the scores that are required listed to the right to be exempt from remediation or developmental courses.</a:t>
            </a:r>
          </a:p>
          <a:p>
            <a:pPr algn="l"/>
            <a:r>
              <a:rPr lang="en-US" sz="3200" b="0" i="0" dirty="0">
                <a:solidFill>
                  <a:srgbClr val="000000"/>
                </a:solidFill>
                <a:effectLst/>
                <a:latin typeface="Montserrat" panose="00000500000000000000" pitchFamily="2" charset="0"/>
              </a:rPr>
              <a:t>College remediation is when a student will need to enroll in additional developmental courses (English and Math) at a 2 or 4-year institution to prepare a student to complete standard college-level courses. These courses will not count towards the student's degree plan and must be taken prior to enrolling in standard college-level courses.</a:t>
            </a:r>
          </a:p>
          <a:p>
            <a:pPr marL="0" indent="0" algn="l">
              <a:buNone/>
            </a:pPr>
            <a:r>
              <a:rPr lang="en-US" sz="3200" b="1" i="0" dirty="0">
                <a:solidFill>
                  <a:srgbClr val="000000"/>
                </a:solidFill>
                <a:effectLst/>
                <a:latin typeface="Montserrat" panose="00000500000000000000" pitchFamily="2" charset="0"/>
              </a:rPr>
              <a:t>Career Ready</a:t>
            </a:r>
            <a:endParaRPr lang="en-US" sz="3200" b="0" i="0" dirty="0">
              <a:solidFill>
                <a:srgbClr val="000000"/>
              </a:solidFill>
              <a:effectLst/>
              <a:latin typeface="Montserrat" panose="00000500000000000000" pitchFamily="2" charset="0"/>
            </a:endParaRPr>
          </a:p>
          <a:p>
            <a:pPr algn="l"/>
            <a:r>
              <a:rPr lang="en-US" sz="3200" b="0" i="0" dirty="0">
                <a:solidFill>
                  <a:srgbClr val="000000"/>
                </a:solidFill>
                <a:effectLst/>
                <a:latin typeface="Montserrat" panose="00000500000000000000" pitchFamily="2" charset="0"/>
              </a:rPr>
              <a:t>The student has completed or is working towards an industry certificate and has also met the TSIA2 benchmark through the SAT, ACT, or TSIA2.</a:t>
            </a:r>
          </a:p>
          <a:p>
            <a:pPr marL="0" indent="0" algn="l">
              <a:buNone/>
            </a:pPr>
            <a:r>
              <a:rPr lang="en-US" sz="3200" b="1" i="0" dirty="0">
                <a:solidFill>
                  <a:srgbClr val="000000"/>
                </a:solidFill>
                <a:effectLst/>
                <a:latin typeface="Montserrat" panose="00000500000000000000" pitchFamily="2" charset="0"/>
              </a:rPr>
              <a:t>Military Ready</a:t>
            </a:r>
            <a:endParaRPr lang="en-US" sz="3200" b="0" i="0" dirty="0">
              <a:solidFill>
                <a:srgbClr val="000000"/>
              </a:solidFill>
              <a:effectLst/>
              <a:latin typeface="Montserrat" panose="00000500000000000000" pitchFamily="2" charset="0"/>
            </a:endParaRPr>
          </a:p>
          <a:p>
            <a:pPr algn="l"/>
            <a:r>
              <a:rPr lang="en-US" sz="3200" b="0" i="0" dirty="0">
                <a:solidFill>
                  <a:srgbClr val="000000"/>
                </a:solidFill>
                <a:effectLst/>
                <a:latin typeface="Montserrat" panose="00000500000000000000" pitchFamily="2" charset="0"/>
              </a:rPr>
              <a:t>The student has successfully completed the ASVAB exam and met the required score for a specific branch of the military. The student has completed and submitted enlistment documentation to the recruiter and high school.</a:t>
            </a:r>
          </a:p>
        </p:txBody>
      </p:sp>
    </p:spTree>
    <p:extLst>
      <p:ext uri="{BB962C8B-B14F-4D97-AF65-F5344CB8AC3E}">
        <p14:creationId xmlns:p14="http://schemas.microsoft.com/office/powerpoint/2010/main" val="412827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FA556-BB0C-0ABB-EAAD-5BA7DD73EB51}"/>
              </a:ext>
            </a:extLst>
          </p:cNvPr>
          <p:cNvSpPr>
            <a:spLocks noGrp="1"/>
          </p:cNvSpPr>
          <p:nvPr>
            <p:ph idx="1"/>
          </p:nvPr>
        </p:nvSpPr>
        <p:spPr>
          <a:xfrm>
            <a:off x="838200" y="1485900"/>
            <a:ext cx="10515600" cy="4691063"/>
          </a:xfrm>
        </p:spPr>
        <p:txBody>
          <a:bodyPr/>
          <a:lstStyle/>
          <a:p>
            <a:pPr marL="0" indent="0">
              <a:buNone/>
            </a:pPr>
            <a:r>
              <a:rPr lang="en-US" dirty="0">
                <a:latin typeface="Montserrat" panose="00000500000000000000" pitchFamily="2" charset="0"/>
              </a:rPr>
              <a:t>College &amp; Career Readiness Testing</a:t>
            </a:r>
          </a:p>
          <a:p>
            <a:pPr marL="0" indent="0">
              <a:buNone/>
            </a:pPr>
            <a:endParaRPr lang="en-US" dirty="0"/>
          </a:p>
        </p:txBody>
      </p:sp>
      <p:graphicFrame>
        <p:nvGraphicFramePr>
          <p:cNvPr id="4" name="Table 3">
            <a:extLst>
              <a:ext uri="{FF2B5EF4-FFF2-40B4-BE49-F238E27FC236}">
                <a16:creationId xmlns:a16="http://schemas.microsoft.com/office/drawing/2014/main" id="{A6EB13B4-F9FB-C8AA-1225-BC79FFCBBFD7}"/>
              </a:ext>
            </a:extLst>
          </p:cNvPr>
          <p:cNvGraphicFramePr>
            <a:graphicFrameLocks noGrp="1"/>
          </p:cNvGraphicFramePr>
          <p:nvPr>
            <p:extLst>
              <p:ext uri="{D42A27DB-BD31-4B8C-83A1-F6EECF244321}">
                <p14:modId xmlns:p14="http://schemas.microsoft.com/office/powerpoint/2010/main" val="1857950803"/>
              </p:ext>
            </p:extLst>
          </p:nvPr>
        </p:nvGraphicFramePr>
        <p:xfrm>
          <a:off x="1322025" y="2247441"/>
          <a:ext cx="9331287" cy="3327064"/>
        </p:xfrm>
        <a:graphic>
          <a:graphicData uri="http://schemas.openxmlformats.org/drawingml/2006/table">
            <a:tbl>
              <a:tblPr/>
              <a:tblGrid>
                <a:gridCol w="3110429">
                  <a:extLst>
                    <a:ext uri="{9D8B030D-6E8A-4147-A177-3AD203B41FA5}">
                      <a16:colId xmlns:a16="http://schemas.microsoft.com/office/drawing/2014/main" val="3045909592"/>
                    </a:ext>
                  </a:extLst>
                </a:gridCol>
                <a:gridCol w="3110429">
                  <a:extLst>
                    <a:ext uri="{9D8B030D-6E8A-4147-A177-3AD203B41FA5}">
                      <a16:colId xmlns:a16="http://schemas.microsoft.com/office/drawing/2014/main" val="1393128308"/>
                    </a:ext>
                  </a:extLst>
                </a:gridCol>
                <a:gridCol w="3110429">
                  <a:extLst>
                    <a:ext uri="{9D8B030D-6E8A-4147-A177-3AD203B41FA5}">
                      <a16:colId xmlns:a16="http://schemas.microsoft.com/office/drawing/2014/main" val="1019825761"/>
                    </a:ext>
                  </a:extLst>
                </a:gridCol>
              </a:tblGrid>
              <a:tr h="907026">
                <a:tc>
                  <a:txBody>
                    <a:bodyPr/>
                    <a:lstStyle/>
                    <a:p>
                      <a:pPr algn="ctr"/>
                      <a:r>
                        <a:rPr lang="en-US" sz="2000" b="1" dirty="0">
                          <a:solidFill>
                            <a:srgbClr val="000000"/>
                          </a:solidFill>
                          <a:effectLst/>
                          <a:latin typeface="Montserrat" panose="00000500000000000000" pitchFamily="2" charset="0"/>
                        </a:rPr>
                        <a:t>Test</a:t>
                      </a:r>
                      <a:endParaRPr lang="en-US" sz="2000" dirty="0">
                        <a:solidFill>
                          <a:srgbClr val="000000"/>
                        </a:solidFill>
                        <a:effectLst/>
                        <a:latin typeface="Montserrat" panose="00000500000000000000" pitchFamily="2" charset="0"/>
                      </a:endParaRP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000" i="0" dirty="0">
                          <a:solidFill>
                            <a:srgbClr val="000000"/>
                          </a:solidFill>
                          <a:effectLst/>
                          <a:latin typeface="Montserrat" panose="00000500000000000000" pitchFamily="2" charset="0"/>
                        </a:rPr>
                        <a:t>English Language Arts &amp; Reading (ELAR)</a:t>
                      </a: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000" i="0" dirty="0">
                          <a:solidFill>
                            <a:srgbClr val="000000"/>
                          </a:solidFill>
                          <a:effectLst/>
                          <a:latin typeface="Montserrat" panose="00000500000000000000" pitchFamily="2" charset="0"/>
                        </a:rPr>
                        <a:t>Math</a:t>
                      </a: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305864"/>
                  </a:ext>
                </a:extLst>
              </a:tr>
              <a:tr h="344732">
                <a:tc>
                  <a:txBody>
                    <a:bodyPr/>
                    <a:lstStyle/>
                    <a:p>
                      <a:pPr algn="ctr"/>
                      <a:r>
                        <a:rPr lang="en-US" sz="2000" b="1" dirty="0">
                          <a:solidFill>
                            <a:srgbClr val="000000"/>
                          </a:solidFill>
                          <a:effectLst/>
                          <a:latin typeface="Montserrat" panose="00000500000000000000" pitchFamily="2" charset="0"/>
                        </a:rPr>
                        <a:t>SAT</a:t>
                      </a:r>
                      <a:endParaRPr lang="en-US" sz="2000" dirty="0">
                        <a:solidFill>
                          <a:srgbClr val="000000"/>
                        </a:solidFill>
                        <a:effectLst/>
                        <a:latin typeface="Montserrat" panose="00000500000000000000" pitchFamily="2" charset="0"/>
                      </a:endParaRP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000" i="0" dirty="0">
                          <a:solidFill>
                            <a:srgbClr val="000000"/>
                          </a:solidFill>
                          <a:effectLst/>
                          <a:latin typeface="Montserrat" panose="00000500000000000000" pitchFamily="2" charset="0"/>
                        </a:rPr>
                        <a:t>480+</a:t>
                      </a: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000" i="0" dirty="0">
                          <a:solidFill>
                            <a:srgbClr val="000000"/>
                          </a:solidFill>
                          <a:effectLst/>
                          <a:latin typeface="Montserrat" panose="00000500000000000000" pitchFamily="2" charset="0"/>
                        </a:rPr>
                        <a:t>530+</a:t>
                      </a: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2387940"/>
                  </a:ext>
                </a:extLst>
              </a:tr>
              <a:tr h="758170">
                <a:tc>
                  <a:txBody>
                    <a:bodyPr/>
                    <a:lstStyle/>
                    <a:p>
                      <a:pPr algn="ctr"/>
                      <a:r>
                        <a:rPr lang="en-US" sz="2000" b="1" dirty="0">
                          <a:solidFill>
                            <a:srgbClr val="000000"/>
                          </a:solidFill>
                          <a:effectLst/>
                          <a:latin typeface="Montserrat" panose="00000500000000000000" pitchFamily="2" charset="0"/>
                        </a:rPr>
                        <a:t>ACT</a:t>
                      </a:r>
                      <a:endParaRPr lang="en-US" sz="2000" dirty="0">
                        <a:solidFill>
                          <a:srgbClr val="000000"/>
                        </a:solidFill>
                        <a:effectLst/>
                        <a:latin typeface="Montserrat" panose="00000500000000000000" pitchFamily="2" charset="0"/>
                      </a:endParaRP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000" i="0" dirty="0">
                          <a:solidFill>
                            <a:srgbClr val="000000"/>
                          </a:solidFill>
                          <a:effectLst/>
                          <a:latin typeface="Montserrat" panose="00000500000000000000" pitchFamily="2" charset="0"/>
                        </a:rPr>
                        <a:t>Combined English &amp; Writing Score: 40</a:t>
                      </a: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000" i="0" dirty="0">
                          <a:solidFill>
                            <a:srgbClr val="000000"/>
                          </a:solidFill>
                          <a:effectLst/>
                          <a:latin typeface="Montserrat" panose="00000500000000000000" pitchFamily="2" charset="0"/>
                        </a:rPr>
                        <a:t>After Feb 2023:</a:t>
                      </a:r>
                    </a:p>
                    <a:p>
                      <a:pPr algn="ctr"/>
                      <a:r>
                        <a:rPr lang="en-US" sz="2000" i="0" dirty="0">
                          <a:solidFill>
                            <a:srgbClr val="000000"/>
                          </a:solidFill>
                          <a:effectLst/>
                          <a:latin typeface="Montserrat" panose="00000500000000000000" pitchFamily="2" charset="0"/>
                        </a:rPr>
                        <a:t>22</a:t>
                      </a: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108426"/>
                  </a:ext>
                </a:extLst>
              </a:tr>
              <a:tr h="374574">
                <a:tc>
                  <a:txBody>
                    <a:bodyPr/>
                    <a:lstStyle/>
                    <a:p>
                      <a:pPr algn="ctr"/>
                      <a:r>
                        <a:rPr lang="en-US" sz="2000" b="1" dirty="0">
                          <a:solidFill>
                            <a:srgbClr val="000000"/>
                          </a:solidFill>
                          <a:effectLst/>
                          <a:latin typeface="Montserrat" panose="00000500000000000000" pitchFamily="2" charset="0"/>
                        </a:rPr>
                        <a:t>TSIA2</a:t>
                      </a:r>
                      <a:endParaRPr lang="en-US" sz="2000" dirty="0">
                        <a:solidFill>
                          <a:srgbClr val="000000"/>
                        </a:solidFill>
                        <a:effectLst/>
                        <a:latin typeface="Montserrat" panose="00000500000000000000" pitchFamily="2" charset="0"/>
                      </a:endParaRP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000" i="0" dirty="0">
                          <a:solidFill>
                            <a:srgbClr val="000000"/>
                          </a:solidFill>
                          <a:effectLst/>
                          <a:latin typeface="Montserrat" panose="00000500000000000000" pitchFamily="2" charset="0"/>
                        </a:rPr>
                        <a:t>MC: 945 and Essay 5</a:t>
                      </a:r>
                    </a:p>
                    <a:p>
                      <a:pPr algn="ctr"/>
                      <a:r>
                        <a:rPr lang="en-US" sz="2000" i="0" dirty="0">
                          <a:solidFill>
                            <a:srgbClr val="000000"/>
                          </a:solidFill>
                          <a:effectLst/>
                          <a:latin typeface="Montserrat" panose="00000500000000000000" pitchFamily="2" charset="0"/>
                        </a:rPr>
                        <a:t>OR</a:t>
                      </a:r>
                    </a:p>
                    <a:p>
                      <a:pPr algn="ctr"/>
                      <a:r>
                        <a:rPr lang="en-US" sz="2000" i="0" dirty="0">
                          <a:solidFill>
                            <a:srgbClr val="000000"/>
                          </a:solidFill>
                          <a:effectLst/>
                          <a:latin typeface="Montserrat" panose="00000500000000000000" pitchFamily="2" charset="0"/>
                        </a:rPr>
                        <a:t>MC: 910-944, Diag Level: 5-6, Essay 5-8</a:t>
                      </a: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000" i="0" dirty="0">
                          <a:solidFill>
                            <a:srgbClr val="000000"/>
                          </a:solidFill>
                          <a:effectLst/>
                          <a:latin typeface="Montserrat" panose="00000500000000000000" pitchFamily="2" charset="0"/>
                        </a:rPr>
                        <a:t>MC: 950</a:t>
                      </a:r>
                    </a:p>
                    <a:p>
                      <a:pPr algn="ctr"/>
                      <a:r>
                        <a:rPr lang="en-US" sz="2000" i="0" dirty="0">
                          <a:solidFill>
                            <a:srgbClr val="000000"/>
                          </a:solidFill>
                          <a:effectLst/>
                          <a:latin typeface="Montserrat" panose="00000500000000000000" pitchFamily="2" charset="0"/>
                        </a:rPr>
                        <a:t>OR</a:t>
                      </a:r>
                    </a:p>
                    <a:p>
                      <a:pPr algn="ctr"/>
                      <a:r>
                        <a:rPr lang="en-US" sz="2000" i="0" dirty="0">
                          <a:solidFill>
                            <a:srgbClr val="000000"/>
                          </a:solidFill>
                          <a:effectLst/>
                          <a:latin typeface="Montserrat" panose="00000500000000000000" pitchFamily="2" charset="0"/>
                        </a:rPr>
                        <a:t>MC 910-949, Diag Level: 6</a:t>
                      </a:r>
                    </a:p>
                  </a:txBody>
                  <a:tcPr marL="34467" marR="34467" marT="34467" marB="344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64800"/>
                  </a:ext>
                </a:extLst>
              </a:tr>
            </a:tbl>
          </a:graphicData>
        </a:graphic>
      </p:graphicFrame>
    </p:spTree>
    <p:extLst>
      <p:ext uri="{BB962C8B-B14F-4D97-AF65-F5344CB8AC3E}">
        <p14:creationId xmlns:p14="http://schemas.microsoft.com/office/powerpoint/2010/main" val="252419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F747F-3575-60B9-1F44-54F419F75C77}"/>
              </a:ext>
            </a:extLst>
          </p:cNvPr>
          <p:cNvSpPr>
            <a:spLocks noGrp="1"/>
          </p:cNvSpPr>
          <p:nvPr>
            <p:ph idx="1"/>
          </p:nvPr>
        </p:nvSpPr>
        <p:spPr>
          <a:xfrm>
            <a:off x="838200" y="1620982"/>
            <a:ext cx="10515600" cy="4914900"/>
          </a:xfrm>
        </p:spPr>
        <p:txBody>
          <a:bodyPr>
            <a:normAutofit fontScale="77500" lnSpcReduction="20000"/>
          </a:bodyPr>
          <a:lstStyle/>
          <a:p>
            <a:pPr marL="0" indent="0">
              <a:buNone/>
            </a:pPr>
            <a:r>
              <a:rPr lang="en-US" dirty="0">
                <a:latin typeface="Montserrat" panose="00000500000000000000" pitchFamily="2" charset="0"/>
              </a:rPr>
              <a:t>Advanced Placement: a weighted course designed by the College Board that will allow students the opportunity to earn college credit based on a score received on the course exam at the beginning of May. Students can begin taking AP courses their freshman year and do not need to meet specific qualifications, but some courses do have prerequisites. </a:t>
            </a:r>
          </a:p>
          <a:p>
            <a:pPr marL="0" indent="0">
              <a:buNone/>
            </a:pPr>
            <a:endParaRPr lang="en-US" dirty="0">
              <a:latin typeface="Montserrat" panose="00000500000000000000" pitchFamily="2" charset="0"/>
            </a:endParaRPr>
          </a:p>
          <a:p>
            <a:pPr marL="0" indent="0">
              <a:buNone/>
            </a:pPr>
            <a:r>
              <a:rPr lang="en-US" dirty="0">
                <a:latin typeface="Montserrat" panose="00000500000000000000" pitchFamily="2" charset="0"/>
              </a:rPr>
              <a:t>Dual Credit: a partnership with Lone Star College that allows our students to be enrolled at both Foster HS and LSC to earn college credit for the specific weighted courses they are enrolled in. Students must qualify for Dual Credit classes by meeting certain college ready criteria. There are two gradebooks: one for Foster HS and one for LSC, the student must be passing in both to earn college credit at the end of the semester.</a:t>
            </a:r>
          </a:p>
          <a:p>
            <a:pPr marL="0" indent="0">
              <a:buNone/>
            </a:pPr>
            <a:endParaRPr lang="en-US" dirty="0">
              <a:latin typeface="Montserrat" panose="00000500000000000000" pitchFamily="2" charset="0"/>
            </a:endParaRPr>
          </a:p>
          <a:p>
            <a:pPr marL="0" indent="0">
              <a:buNone/>
            </a:pPr>
            <a:r>
              <a:rPr lang="en-US" dirty="0">
                <a:latin typeface="Montserrat" panose="00000500000000000000" pitchFamily="2" charset="0"/>
              </a:rPr>
              <a:t>PAP: a weighted course that will help students prepare for the rigor of the college level courses listed above.</a:t>
            </a:r>
          </a:p>
        </p:txBody>
      </p:sp>
      <p:pic>
        <p:nvPicPr>
          <p:cNvPr id="4" name="Picture 3" descr="A close-up of a college board&#10;&#10;Description automatically generated">
            <a:extLst>
              <a:ext uri="{FF2B5EF4-FFF2-40B4-BE49-F238E27FC236}">
                <a16:creationId xmlns:a16="http://schemas.microsoft.com/office/drawing/2014/main" id="{9913FE77-E719-9448-AB0D-CCAA33855279}"/>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descr="A screen shot of a checklist&#10;&#10;Description automatically generated">
            <a:extLst>
              <a:ext uri="{FF2B5EF4-FFF2-40B4-BE49-F238E27FC236}">
                <a16:creationId xmlns:a16="http://schemas.microsoft.com/office/drawing/2014/main" id="{E12917B3-2460-E669-A372-4708033E7C70}"/>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3764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57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15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74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895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612</TotalTime>
  <Words>496</Words>
  <Application>Microsoft Office PowerPoint</Application>
  <PresentationFormat>Widescreen</PresentationFormat>
  <Paragraphs>35</Paragraphs>
  <Slides>15</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C. Nowak</dc:creator>
  <cp:lastModifiedBy>Ashley M. Hunt</cp:lastModifiedBy>
  <cp:revision>3</cp:revision>
  <dcterms:created xsi:type="dcterms:W3CDTF">2024-09-19T00:40:50Z</dcterms:created>
  <dcterms:modified xsi:type="dcterms:W3CDTF">2024-10-02T16:08:55Z</dcterms:modified>
</cp:coreProperties>
</file>