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6"/>
  </p:notesMasterIdLst>
  <p:sldIdLst>
    <p:sldId id="256" r:id="rId5"/>
    <p:sldId id="260" r:id="rId6"/>
    <p:sldId id="263" r:id="rId7"/>
    <p:sldId id="262" r:id="rId8"/>
    <p:sldId id="264" r:id="rId9"/>
    <p:sldId id="265" r:id="rId10"/>
    <p:sldId id="285" r:id="rId11"/>
    <p:sldId id="286" r:id="rId12"/>
    <p:sldId id="287" r:id="rId13"/>
    <p:sldId id="288" r:id="rId14"/>
    <p:sldId id="266" r:id="rId15"/>
  </p:sldIdLst>
  <p:sldSz cx="18288000" cy="10287000"/>
  <p:notesSz cx="6858000" cy="9144000"/>
  <p:embeddedFontLst>
    <p:embeddedFont>
      <p:font typeface="Racing Sans One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398B7-3541-4B99-BB03-7E5859412975}" v="7" dt="2024-08-15T13:22:28.594"/>
    <p1510:client id="{5EA62AF1-AE70-414E-9728-F7517766B600}" v="159" dt="2024-08-15T17:10:00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15.08.2024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767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778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Possible resources</a:t>
            </a:r>
            <a:r>
              <a:rPr lang="en-US"/>
              <a:t>:</a:t>
            </a:r>
          </a:p>
          <a:p>
            <a:r>
              <a:rPr lang="en-US" b="1"/>
              <a:t>C.H.A.M.P.S.:</a:t>
            </a:r>
            <a:r>
              <a:rPr lang="en-US"/>
              <a:t> Book, website, or articles by Randy </a:t>
            </a:r>
            <a:r>
              <a:rPr lang="en-US" err="1"/>
              <a:t>Sprick</a:t>
            </a:r>
            <a:endParaRPr lang="en-US"/>
          </a:p>
          <a:p>
            <a:r>
              <a:rPr lang="en-US" b="1"/>
              <a:t>Lead4Ward:</a:t>
            </a:r>
            <a:r>
              <a:rPr lang="en-US"/>
              <a:t> Texas Education Agency resources, Lead4Ward website</a:t>
            </a:r>
          </a:p>
          <a:p>
            <a:r>
              <a:rPr lang="en-US" b="1"/>
              <a:t>Fred Jones:</a:t>
            </a:r>
            <a:r>
              <a:rPr lang="en-US"/>
              <a:t> "Tools for Teaching," "Positive Classroom Discipline</a:t>
            </a:r>
          </a:p>
          <a:p>
            <a:r>
              <a:rPr lang="en-US"/>
              <a:t>"</a:t>
            </a:r>
            <a:r>
              <a:rPr lang="en-US" b="1"/>
              <a:t>Get Better Faster:</a:t>
            </a:r>
            <a:r>
              <a:rPr lang="en-US"/>
              <a:t> Book by Paul </a:t>
            </a:r>
            <a:r>
              <a:rPr lang="en-US" err="1"/>
              <a:t>Bambrick</a:t>
            </a:r>
            <a:r>
              <a:rPr lang="en-US"/>
              <a:t>-Santoyo</a:t>
            </a:r>
          </a:p>
          <a:p>
            <a:r>
              <a:rPr lang="en-US" b="1"/>
              <a:t>PLC at Work (Solution Tree): </a:t>
            </a:r>
            <a:r>
              <a:rPr lang="en-US" b="0"/>
              <a:t>Book, website, and webinars by Richard DuFour</a:t>
            </a:r>
          </a:p>
          <a:p>
            <a:r>
              <a:rPr lang="en-US" b="1"/>
              <a:t>District Secondary Handbook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26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31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72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747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29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536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641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628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58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svg"/><Relationship Id="rId4" Type="http://schemas.openxmlformats.org/officeDocument/2006/relationships/hyperlink" Target="https://www.hotcars.com/these-are-the-most-unstoppable-land-vehicles-in-the-us-armys-arsenal/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military vehicle on a road&#10;&#10;Description automatically generated">
            <a:extLst>
              <a:ext uri="{FF2B5EF4-FFF2-40B4-BE49-F238E27FC236}">
                <a16:creationId xmlns:a16="http://schemas.microsoft.com/office/drawing/2014/main" id="{3088AFAD-6D0F-D7F5-9448-D4B20E16E1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200797"/>
            <a:ext cx="18288000" cy="988540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88888" y="1757486"/>
            <a:ext cx="6817181" cy="6817181"/>
            <a:chOff x="0" y="0"/>
            <a:chExt cx="837653" cy="837653"/>
          </a:xfrm>
        </p:grpSpPr>
        <p:sp>
          <p:nvSpPr>
            <p:cNvPr id="5" name="Freeform 5"/>
            <p:cNvSpPr/>
            <p:nvPr/>
          </p:nvSpPr>
          <p:spPr>
            <a:xfrm>
              <a:off x="1869" y="0"/>
              <a:ext cx="833915" cy="837653"/>
            </a:xfrm>
            <a:custGeom>
              <a:avLst/>
              <a:gdLst/>
              <a:ahLst/>
              <a:cxnLst/>
              <a:rect l="l" t="t" r="r" b="b"/>
              <a:pathLst>
                <a:path w="833915" h="837653">
                  <a:moveTo>
                    <a:pt x="416957" y="0"/>
                  </a:moveTo>
                  <a:cubicBezTo>
                    <a:pt x="647538" y="1031"/>
                    <a:pt x="833915" y="188244"/>
                    <a:pt x="833915" y="418826"/>
                  </a:cubicBezTo>
                  <a:cubicBezTo>
                    <a:pt x="833915" y="649409"/>
                    <a:pt x="647538" y="836621"/>
                    <a:pt x="416957" y="837653"/>
                  </a:cubicBezTo>
                  <a:cubicBezTo>
                    <a:pt x="186377" y="836621"/>
                    <a:pt x="0" y="649409"/>
                    <a:pt x="0" y="418826"/>
                  </a:cubicBezTo>
                  <a:cubicBezTo>
                    <a:pt x="0" y="188244"/>
                    <a:pt x="186377" y="1031"/>
                    <a:pt x="41695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910399" y="2067560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10" name="Freeform 10"/>
            <p:cNvSpPr/>
            <p:nvPr/>
          </p:nvSpPr>
          <p:spPr>
            <a:xfrm>
              <a:off x="21870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9D9D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0617876" y="5716150"/>
            <a:ext cx="7441524" cy="1837383"/>
          </a:xfrm>
          <a:custGeom>
            <a:avLst/>
            <a:gdLst/>
            <a:ahLst/>
            <a:cxnLst/>
            <a:rect l="l" t="t" r="r" b="b"/>
            <a:pathLst>
              <a:path w="9897851" h="1115758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7285019" y="761184"/>
            <a:ext cx="10642275" cy="2386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839"/>
              </a:lnSpc>
            </a:pPr>
            <a:r>
              <a:rPr lang="en-US" sz="9600">
                <a:solidFill>
                  <a:srgbClr val="FDFDFD"/>
                </a:solidFill>
                <a:latin typeface="Racing Sans One"/>
              </a:rPr>
              <a:t>RANGER BALL</a:t>
            </a:r>
          </a:p>
          <a:p>
            <a:pPr algn="r">
              <a:lnSpc>
                <a:spcPts val="9839"/>
              </a:lnSpc>
            </a:pPr>
            <a:r>
              <a:rPr lang="en-US" sz="4000">
                <a:solidFill>
                  <a:srgbClr val="FDFDFD"/>
                </a:solidFill>
                <a:latin typeface="Racing Sans One"/>
              </a:rPr>
              <a:t>This is our time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725399" y="5976935"/>
            <a:ext cx="5029201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147"/>
              </a:lnSpc>
            </a:pPr>
            <a:r>
              <a:rPr lang="en-US" sz="4289">
                <a:solidFill>
                  <a:srgbClr val="FDFDFD"/>
                </a:solidFill>
                <a:latin typeface="Racing Sans One Semi-Bold"/>
              </a:rPr>
              <a:t>2024 Ranger Football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187593" y="7699472"/>
            <a:ext cx="454770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50"/>
              </a:lnSpc>
            </a:pPr>
            <a:r>
              <a:rPr lang="en-US" sz="3202">
                <a:solidFill>
                  <a:srgbClr val="FDFDFD"/>
                </a:solidFill>
                <a:latin typeface="Racing Sans One Semi-Bold"/>
              </a:rPr>
              <a:t>8/15/2024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2400" y="8851101"/>
            <a:ext cx="17983200" cy="113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60"/>
              </a:lnSpc>
            </a:pPr>
            <a:r>
              <a:rPr lang="en-US" sz="6000">
                <a:solidFill>
                  <a:srgbClr val="FDFDFD"/>
                </a:solidFill>
                <a:latin typeface="Racing Sans One"/>
              </a:rPr>
              <a:t>Time is of the Essence: “The Time is NOW"</a:t>
            </a:r>
          </a:p>
        </p:txBody>
      </p:sp>
      <p:pic>
        <p:nvPicPr>
          <p:cNvPr id="27" name="Picture 26" descr="A logo of a cowboy riding a horse&#10;&#10;Description automatically generated">
            <a:extLst>
              <a:ext uri="{FF2B5EF4-FFF2-40B4-BE49-F238E27FC236}">
                <a16:creationId xmlns:a16="http://schemas.microsoft.com/office/drawing/2014/main" id="{63EB15EE-BCBC-0AA6-325D-20720A9674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74" y="3356445"/>
            <a:ext cx="3719080" cy="37190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910399" y="2067560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10" name="Freeform 10"/>
            <p:cNvSpPr/>
            <p:nvPr/>
          </p:nvSpPr>
          <p:spPr>
            <a:xfrm>
              <a:off x="21870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9D9D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187593" y="7699472"/>
            <a:ext cx="454770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50"/>
              </a:lnSpc>
            </a:pPr>
            <a:endParaRPr lang="en-US" sz="3202">
              <a:solidFill>
                <a:srgbClr val="FDFDFD"/>
              </a:solidFill>
              <a:latin typeface="Racing Sans One Semi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52400" y="8851101"/>
            <a:ext cx="17983200" cy="113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60"/>
              </a:lnSpc>
            </a:pPr>
            <a:r>
              <a:rPr lang="en-US" sz="6000">
                <a:solidFill>
                  <a:srgbClr val="FDFDFD"/>
                </a:solidFill>
                <a:latin typeface="Racing Sans One"/>
              </a:rPr>
              <a:t>Time is of the Essence: “The Time is NOW"</a:t>
            </a:r>
          </a:p>
        </p:txBody>
      </p:sp>
      <p:pic>
        <p:nvPicPr>
          <p:cNvPr id="27" name="Picture 26" descr="A logo of a cowboy riding a horse&#10;&#10;Description automatically generated">
            <a:extLst>
              <a:ext uri="{FF2B5EF4-FFF2-40B4-BE49-F238E27FC236}">
                <a16:creationId xmlns:a16="http://schemas.microsoft.com/office/drawing/2014/main" id="{63EB15EE-BCBC-0AA6-325D-20720A9674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74" y="3356445"/>
            <a:ext cx="3719080" cy="37190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isometricOffAxis1Right"/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1A2B30-4F1E-5154-2A45-F84B9A8597C8}"/>
              </a:ext>
            </a:extLst>
          </p:cNvPr>
          <p:cNvSpPr txBox="1"/>
          <p:nvPr/>
        </p:nvSpPr>
        <p:spPr>
          <a:xfrm>
            <a:off x="8130797" y="873260"/>
            <a:ext cx="9144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GameDay Expectations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4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67FE6-3156-AC18-18E5-8D545B65A1AA}"/>
              </a:ext>
            </a:extLst>
          </p:cNvPr>
          <p:cNvSpPr txBox="1"/>
          <p:nvPr/>
        </p:nvSpPr>
        <p:spPr>
          <a:xfrm>
            <a:off x="8887255" y="2138378"/>
            <a:ext cx="853814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Walk Throughs will begin at 7:30 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Doors will open at or 6:45 am based on scheduled time on calendar.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Athletes will stay on campus with coaches after school.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Travel to and from contests on the bus.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Food?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Ticket Links will be shared through </a:t>
            </a:r>
            <a:r>
              <a:rPr lang="en-US" sz="4000" err="1">
                <a:solidFill>
                  <a:schemeClr val="bg1"/>
                </a:solidFill>
              </a:rPr>
              <a:t>Sportsyou</a:t>
            </a:r>
            <a:r>
              <a:rPr lang="en-US" sz="4000">
                <a:solidFill>
                  <a:schemeClr val="bg1"/>
                </a:solidFill>
              </a:rPr>
              <a:t> and will be located on the school website.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5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177124"/>
            <a:ext cx="9499419" cy="9932751"/>
          </a:xfrm>
          <a:custGeom>
            <a:avLst/>
            <a:gdLst/>
            <a:ahLst/>
            <a:cxnLst/>
            <a:rect l="l" t="t" r="r" b="b"/>
            <a:pathLst>
              <a:path w="11055880" h="11658595">
                <a:moveTo>
                  <a:pt x="0" y="0"/>
                </a:moveTo>
                <a:lnTo>
                  <a:pt x="11055880" y="0"/>
                </a:lnTo>
                <a:lnTo>
                  <a:pt x="11055880" y="11658595"/>
                </a:lnTo>
                <a:lnTo>
                  <a:pt x="0" y="116585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668000" y="622416"/>
            <a:ext cx="7181042" cy="3808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900"/>
              </a:lnSpc>
            </a:pPr>
            <a:r>
              <a:rPr lang="en-US" sz="9000">
                <a:solidFill>
                  <a:srgbClr val="FDFDFD"/>
                </a:solidFill>
                <a:latin typeface="Racing Sans One"/>
              </a:rPr>
              <a:t>Take Care of Each other!</a:t>
            </a:r>
          </a:p>
          <a:p>
            <a:pPr marL="0" lvl="0" indent="0">
              <a:lnSpc>
                <a:spcPts val="9900"/>
              </a:lnSpc>
            </a:pPr>
            <a:endParaRPr lang="en-US" sz="9000">
              <a:solidFill>
                <a:srgbClr val="FDFDFD"/>
              </a:solidFill>
              <a:latin typeface="Racing Sans One"/>
            </a:endParaRPr>
          </a:p>
        </p:txBody>
      </p:sp>
      <p:pic>
        <p:nvPicPr>
          <p:cNvPr id="1026" name="Picture 2" descr="CPA Lions Basketball on X: &quot;You can win, win, win but, if ...">
            <a:extLst>
              <a:ext uri="{FF2B5EF4-FFF2-40B4-BE49-F238E27FC236}">
                <a16:creationId xmlns:a16="http://schemas.microsoft.com/office/drawing/2014/main" id="{1A5BB9AB-34BC-B43A-7DC7-E1728A7A1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20787"/>
            <a:ext cx="6939641" cy="693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4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910399" y="2067560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10" name="Freeform 10"/>
            <p:cNvSpPr/>
            <p:nvPr/>
          </p:nvSpPr>
          <p:spPr>
            <a:xfrm>
              <a:off x="21870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9D9D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187593" y="7699472"/>
            <a:ext cx="454770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50"/>
              </a:lnSpc>
            </a:pPr>
            <a:endParaRPr lang="en-US" sz="3202">
              <a:solidFill>
                <a:srgbClr val="FDFDFD"/>
              </a:solidFill>
              <a:latin typeface="Racing Sans One Semi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52400" y="8851101"/>
            <a:ext cx="17983200" cy="113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60"/>
              </a:lnSpc>
            </a:pPr>
            <a:r>
              <a:rPr lang="en-US" sz="6000">
                <a:solidFill>
                  <a:srgbClr val="FDFDFD"/>
                </a:solidFill>
                <a:latin typeface="Racing Sans One"/>
              </a:rPr>
              <a:t>Time is of the Essence: “The Time is NOW"</a:t>
            </a:r>
          </a:p>
        </p:txBody>
      </p:sp>
      <p:pic>
        <p:nvPicPr>
          <p:cNvPr id="27" name="Picture 26" descr="A logo of a cowboy riding a horse&#10;&#10;Description automatically generated">
            <a:extLst>
              <a:ext uri="{FF2B5EF4-FFF2-40B4-BE49-F238E27FC236}">
                <a16:creationId xmlns:a16="http://schemas.microsoft.com/office/drawing/2014/main" id="{63EB15EE-BCBC-0AA6-325D-20720A9674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74" y="3356445"/>
            <a:ext cx="3719080" cy="37190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isometricOffAxis1Right"/>
            <a:lightRig rig="threePt" dir="t"/>
          </a:scene3d>
        </p:spPr>
      </p:pic>
      <p:pic>
        <p:nvPicPr>
          <p:cNvPr id="3" name="Picture 2" descr="A poster of a school&#10;&#10;Description automatically generated">
            <a:extLst>
              <a:ext uri="{FF2B5EF4-FFF2-40B4-BE49-F238E27FC236}">
                <a16:creationId xmlns:a16="http://schemas.microsoft.com/office/drawing/2014/main" id="{57B4C1B5-2237-6D09-250C-82505F3561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781" y="302430"/>
            <a:ext cx="8050799" cy="83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910399" y="2067560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10" name="Freeform 10"/>
            <p:cNvSpPr/>
            <p:nvPr/>
          </p:nvSpPr>
          <p:spPr>
            <a:xfrm>
              <a:off x="21870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9D9D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187593" y="7699472"/>
            <a:ext cx="454770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50"/>
              </a:lnSpc>
            </a:pPr>
            <a:endParaRPr lang="en-US" sz="3202">
              <a:solidFill>
                <a:srgbClr val="FDFDFD"/>
              </a:solidFill>
              <a:latin typeface="Racing Sans One Semi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52400" y="8851101"/>
            <a:ext cx="17983200" cy="113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60"/>
              </a:lnSpc>
            </a:pPr>
            <a:r>
              <a:rPr lang="en-US" sz="6000">
                <a:solidFill>
                  <a:srgbClr val="FDFDFD"/>
                </a:solidFill>
                <a:latin typeface="Racing Sans One"/>
              </a:rPr>
              <a:t>Time is of the Essence: “The Time is NOW"</a:t>
            </a:r>
          </a:p>
        </p:txBody>
      </p:sp>
      <p:pic>
        <p:nvPicPr>
          <p:cNvPr id="27" name="Picture 26" descr="A logo of a cowboy riding a horse&#10;&#10;Description automatically generated">
            <a:extLst>
              <a:ext uri="{FF2B5EF4-FFF2-40B4-BE49-F238E27FC236}">
                <a16:creationId xmlns:a16="http://schemas.microsoft.com/office/drawing/2014/main" id="{63EB15EE-BCBC-0AA6-325D-20720A9674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74" y="3356445"/>
            <a:ext cx="3719080" cy="37190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isometricOffAxis1Right"/>
            <a:lightRig rig="threePt" dir="t"/>
          </a:scene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D97ACD-3E2E-CDEA-D2C0-A2A99C3A161E}"/>
              </a:ext>
            </a:extLst>
          </p:cNvPr>
          <p:cNvSpPr/>
          <p:nvPr/>
        </p:nvSpPr>
        <p:spPr>
          <a:xfrm>
            <a:off x="9548388" y="876300"/>
            <a:ext cx="71112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2024 Coaching Staff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5983B-7706-4C7A-7669-6925362CCE39}"/>
              </a:ext>
            </a:extLst>
          </p:cNvPr>
          <p:cNvSpPr txBox="1"/>
          <p:nvPr/>
        </p:nvSpPr>
        <p:spPr>
          <a:xfrm>
            <a:off x="9068832" y="2190690"/>
            <a:ext cx="86664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Coach Jenkins – OL/DE’s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Coach Killough – QB/S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Coach Seaton – RB/ LB’s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Coach Koen – WRs/CBs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Coach Odom – </a:t>
            </a:r>
            <a:r>
              <a:rPr lang="en-US" sz="4000" err="1">
                <a:solidFill>
                  <a:schemeClr val="bg1"/>
                </a:solidFill>
              </a:rPr>
              <a:t>Wrs</a:t>
            </a:r>
            <a:r>
              <a:rPr lang="en-US" sz="4000">
                <a:solidFill>
                  <a:schemeClr val="bg1"/>
                </a:solidFill>
              </a:rPr>
              <a:t>/CBs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Coach Gwinn – OL/DT’s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Coach Woods – OL/DL</a:t>
            </a:r>
          </a:p>
        </p:txBody>
      </p:sp>
    </p:spTree>
    <p:extLst>
      <p:ext uri="{BB962C8B-B14F-4D97-AF65-F5344CB8AC3E}">
        <p14:creationId xmlns:p14="http://schemas.microsoft.com/office/powerpoint/2010/main" val="382639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910399" y="2067560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10" name="Freeform 10"/>
            <p:cNvSpPr/>
            <p:nvPr/>
          </p:nvSpPr>
          <p:spPr>
            <a:xfrm>
              <a:off x="21870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9D9D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187593" y="7699472"/>
            <a:ext cx="454770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50"/>
              </a:lnSpc>
            </a:pPr>
            <a:endParaRPr lang="en-US" sz="3202">
              <a:solidFill>
                <a:srgbClr val="FDFDFD"/>
              </a:solidFill>
              <a:latin typeface="Racing Sans One Semi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52400" y="8851101"/>
            <a:ext cx="17983200" cy="113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60"/>
              </a:lnSpc>
            </a:pPr>
            <a:r>
              <a:rPr lang="en-US" sz="6000">
                <a:solidFill>
                  <a:srgbClr val="FDFDFD"/>
                </a:solidFill>
                <a:latin typeface="Racing Sans One"/>
              </a:rPr>
              <a:t>Time is of the Essence: “The Time is NOW"</a:t>
            </a:r>
          </a:p>
        </p:txBody>
      </p:sp>
      <p:pic>
        <p:nvPicPr>
          <p:cNvPr id="27" name="Picture 26" descr="A logo of a cowboy riding a horse&#10;&#10;Description automatically generated">
            <a:extLst>
              <a:ext uri="{FF2B5EF4-FFF2-40B4-BE49-F238E27FC236}">
                <a16:creationId xmlns:a16="http://schemas.microsoft.com/office/drawing/2014/main" id="{63EB15EE-BCBC-0AA6-325D-20720A9674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74" y="3356445"/>
            <a:ext cx="3719080" cy="37190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isometricOffAxis1Right"/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1804B8-1035-D42F-FA00-D593760E359B}"/>
              </a:ext>
            </a:extLst>
          </p:cNvPr>
          <p:cNvSpPr txBox="1"/>
          <p:nvPr/>
        </p:nvSpPr>
        <p:spPr>
          <a:xfrm>
            <a:off x="8468862" y="389122"/>
            <a:ext cx="8980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Sharing of Information</a:t>
            </a:r>
            <a:endParaRPr lang="en-US" sz="6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EF83C-D5FE-9E13-2A27-AE5650561A86}"/>
              </a:ext>
            </a:extLst>
          </p:cNvPr>
          <p:cNvSpPr txBox="1"/>
          <p:nvPr/>
        </p:nvSpPr>
        <p:spPr>
          <a:xfrm>
            <a:off x="9244807" y="1908893"/>
            <a:ext cx="7698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8</a:t>
            </a:r>
            <a:r>
              <a:rPr lang="en-US" sz="4000" baseline="30000">
                <a:solidFill>
                  <a:schemeClr val="bg1"/>
                </a:solidFill>
              </a:rPr>
              <a:t>th</a:t>
            </a:r>
            <a:r>
              <a:rPr lang="en-US" sz="4000">
                <a:solidFill>
                  <a:schemeClr val="bg1"/>
                </a:solidFill>
              </a:rPr>
              <a:t> Grade </a:t>
            </a:r>
            <a:r>
              <a:rPr lang="en-US" sz="4000" err="1">
                <a:solidFill>
                  <a:schemeClr val="bg1"/>
                </a:solidFill>
              </a:rPr>
              <a:t>SportsYou</a:t>
            </a:r>
            <a:endParaRPr lang="en-US" sz="40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7</a:t>
            </a:r>
            <a:r>
              <a:rPr lang="en-US" sz="4000" baseline="30000">
                <a:solidFill>
                  <a:schemeClr val="bg1"/>
                </a:solidFill>
              </a:rPr>
              <a:t>th</a:t>
            </a:r>
            <a:r>
              <a:rPr lang="en-US" sz="4000">
                <a:solidFill>
                  <a:schemeClr val="bg1"/>
                </a:solidFill>
              </a:rPr>
              <a:t> Grade </a:t>
            </a:r>
            <a:r>
              <a:rPr lang="en-US" sz="4000" err="1">
                <a:solidFill>
                  <a:schemeClr val="bg1"/>
                </a:solidFill>
              </a:rPr>
              <a:t>SportsYou</a:t>
            </a:r>
            <a:endParaRPr lang="en-US" sz="40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LCISD Website (George JH)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Media Mascot</a:t>
            </a:r>
          </a:p>
        </p:txBody>
      </p:sp>
    </p:spTree>
    <p:extLst>
      <p:ext uri="{BB962C8B-B14F-4D97-AF65-F5344CB8AC3E}">
        <p14:creationId xmlns:p14="http://schemas.microsoft.com/office/powerpoint/2010/main" val="35061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910399" y="2067560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10" name="Freeform 10"/>
            <p:cNvSpPr/>
            <p:nvPr/>
          </p:nvSpPr>
          <p:spPr>
            <a:xfrm>
              <a:off x="21870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9D9D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187593" y="7699472"/>
            <a:ext cx="454770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50"/>
              </a:lnSpc>
            </a:pPr>
            <a:endParaRPr lang="en-US" sz="3202">
              <a:solidFill>
                <a:srgbClr val="FDFDFD"/>
              </a:solidFill>
              <a:latin typeface="Racing Sans One Semi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52400" y="8851101"/>
            <a:ext cx="17983200" cy="113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60"/>
              </a:lnSpc>
            </a:pPr>
            <a:r>
              <a:rPr lang="en-US" sz="6000">
                <a:solidFill>
                  <a:srgbClr val="FDFDFD"/>
                </a:solidFill>
                <a:latin typeface="Racing Sans One"/>
              </a:rPr>
              <a:t>Time is of the Essence: “The Time is NOW"</a:t>
            </a:r>
          </a:p>
        </p:txBody>
      </p:sp>
      <p:pic>
        <p:nvPicPr>
          <p:cNvPr id="27" name="Picture 26" descr="A logo of a cowboy riding a horse&#10;&#10;Description automatically generated">
            <a:extLst>
              <a:ext uri="{FF2B5EF4-FFF2-40B4-BE49-F238E27FC236}">
                <a16:creationId xmlns:a16="http://schemas.microsoft.com/office/drawing/2014/main" id="{63EB15EE-BCBC-0AA6-325D-20720A9674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74" y="3356445"/>
            <a:ext cx="3719080" cy="37190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isometricOffAxis1Right"/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1A2B30-4F1E-5154-2A45-F84B9A8597C8}"/>
              </a:ext>
            </a:extLst>
          </p:cNvPr>
          <p:cNvSpPr txBox="1"/>
          <p:nvPr/>
        </p:nvSpPr>
        <p:spPr>
          <a:xfrm>
            <a:off x="8130797" y="873260"/>
            <a:ext cx="9144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Paperwork Required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4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67FE6-3156-AC18-18E5-8D545B65A1AA}"/>
              </a:ext>
            </a:extLst>
          </p:cNvPr>
          <p:cNvSpPr txBox="1"/>
          <p:nvPr/>
        </p:nvSpPr>
        <p:spPr>
          <a:xfrm>
            <a:off x="9197160" y="2138378"/>
            <a:ext cx="8538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UIL Athletic Physical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Rank One acknowledgement forms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Code of Conduct Paper (Signed)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Current Utility Bill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Birth Certificate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7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910399" y="2067560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10" name="Freeform 10"/>
            <p:cNvSpPr/>
            <p:nvPr/>
          </p:nvSpPr>
          <p:spPr>
            <a:xfrm>
              <a:off x="21870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9D9D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187593" y="7699472"/>
            <a:ext cx="454770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50"/>
              </a:lnSpc>
            </a:pPr>
            <a:endParaRPr lang="en-US" sz="3202">
              <a:solidFill>
                <a:srgbClr val="FDFDFD"/>
              </a:solidFill>
              <a:latin typeface="Racing Sans One Semi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52400" y="8851101"/>
            <a:ext cx="17983200" cy="113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60"/>
              </a:lnSpc>
            </a:pPr>
            <a:r>
              <a:rPr lang="en-US" sz="6000">
                <a:solidFill>
                  <a:srgbClr val="FDFDFD"/>
                </a:solidFill>
                <a:latin typeface="Racing Sans One"/>
              </a:rPr>
              <a:t>Time is of the Essence: “The Time is NOW"</a:t>
            </a:r>
          </a:p>
        </p:txBody>
      </p:sp>
      <p:pic>
        <p:nvPicPr>
          <p:cNvPr id="27" name="Picture 26" descr="A logo of a cowboy riding a horse&#10;&#10;Description automatically generated">
            <a:extLst>
              <a:ext uri="{FF2B5EF4-FFF2-40B4-BE49-F238E27FC236}">
                <a16:creationId xmlns:a16="http://schemas.microsoft.com/office/drawing/2014/main" id="{63EB15EE-BCBC-0AA6-325D-20720A9674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74" y="3356445"/>
            <a:ext cx="3719080" cy="37190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isometricOffAxis1Right"/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1A2B30-4F1E-5154-2A45-F84B9A8597C8}"/>
              </a:ext>
            </a:extLst>
          </p:cNvPr>
          <p:cNvSpPr txBox="1"/>
          <p:nvPr/>
        </p:nvSpPr>
        <p:spPr>
          <a:xfrm>
            <a:off x="8130797" y="873260"/>
            <a:ext cx="9144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Student Athlete Expectations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4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67FE6-3156-AC18-18E5-8D545B65A1AA}"/>
              </a:ext>
            </a:extLst>
          </p:cNvPr>
          <p:cNvSpPr txBox="1"/>
          <p:nvPr/>
        </p:nvSpPr>
        <p:spPr>
          <a:xfrm>
            <a:off x="8892896" y="3507517"/>
            <a:ext cx="8538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Student First – Athlete Second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Demonstrate Discipline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Be Coachable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Team First mentality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Assignment/ Alignment/ Technique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18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910399" y="2067560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10" name="Freeform 10"/>
            <p:cNvSpPr/>
            <p:nvPr/>
          </p:nvSpPr>
          <p:spPr>
            <a:xfrm>
              <a:off x="21870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9D9D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187593" y="7699472"/>
            <a:ext cx="454770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50"/>
              </a:lnSpc>
            </a:pPr>
            <a:endParaRPr lang="en-US" sz="3202">
              <a:solidFill>
                <a:srgbClr val="FDFDFD"/>
              </a:solidFill>
              <a:latin typeface="Racing Sans One Semi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52400" y="8851101"/>
            <a:ext cx="17983200" cy="113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60"/>
              </a:lnSpc>
            </a:pPr>
            <a:r>
              <a:rPr lang="en-US" sz="6000">
                <a:solidFill>
                  <a:srgbClr val="FDFDFD"/>
                </a:solidFill>
                <a:latin typeface="Racing Sans One"/>
              </a:rPr>
              <a:t>Time is of the Essence: “The Time is NOW"</a:t>
            </a:r>
          </a:p>
        </p:txBody>
      </p:sp>
      <p:pic>
        <p:nvPicPr>
          <p:cNvPr id="27" name="Picture 26" descr="A logo of a cowboy riding a horse&#10;&#10;Description automatically generated">
            <a:extLst>
              <a:ext uri="{FF2B5EF4-FFF2-40B4-BE49-F238E27FC236}">
                <a16:creationId xmlns:a16="http://schemas.microsoft.com/office/drawing/2014/main" id="{63EB15EE-BCBC-0AA6-325D-20720A9674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74" y="3356445"/>
            <a:ext cx="3719080" cy="37190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isometricOffAxis1Right"/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1A2B30-4F1E-5154-2A45-F84B9A8597C8}"/>
              </a:ext>
            </a:extLst>
          </p:cNvPr>
          <p:cNvSpPr txBox="1"/>
          <p:nvPr/>
        </p:nvSpPr>
        <p:spPr>
          <a:xfrm>
            <a:off x="8130797" y="873260"/>
            <a:ext cx="9144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Parent Athlete Expectations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4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67FE6-3156-AC18-18E5-8D545B65A1AA}"/>
              </a:ext>
            </a:extLst>
          </p:cNvPr>
          <p:cNvSpPr txBox="1"/>
          <p:nvPr/>
        </p:nvSpPr>
        <p:spPr>
          <a:xfrm>
            <a:off x="8870670" y="3112936"/>
            <a:ext cx="8538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Encourage/ support student-athletes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Let Coaches coach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Respect the Coach’s decisions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Respect the 24 hr. rule</a:t>
            </a:r>
          </a:p>
          <a:p>
            <a:endParaRPr lang="en-US" sz="40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6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910399" y="2067560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10" name="Freeform 10"/>
            <p:cNvSpPr/>
            <p:nvPr/>
          </p:nvSpPr>
          <p:spPr>
            <a:xfrm>
              <a:off x="21870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9D9D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187593" y="7699472"/>
            <a:ext cx="454770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50"/>
              </a:lnSpc>
            </a:pPr>
            <a:endParaRPr lang="en-US" sz="3202">
              <a:solidFill>
                <a:srgbClr val="FDFDFD"/>
              </a:solidFill>
              <a:latin typeface="Racing Sans One Semi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52400" y="8851101"/>
            <a:ext cx="17983200" cy="113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60"/>
              </a:lnSpc>
            </a:pPr>
            <a:r>
              <a:rPr lang="en-US" sz="6000">
                <a:solidFill>
                  <a:srgbClr val="FDFDFD"/>
                </a:solidFill>
                <a:latin typeface="Racing Sans One"/>
              </a:rPr>
              <a:t>Time is of the Essence: “The Time is NOW"</a:t>
            </a:r>
          </a:p>
        </p:txBody>
      </p:sp>
      <p:pic>
        <p:nvPicPr>
          <p:cNvPr id="27" name="Picture 26" descr="A logo of a cowboy riding a horse&#10;&#10;Description automatically generated">
            <a:extLst>
              <a:ext uri="{FF2B5EF4-FFF2-40B4-BE49-F238E27FC236}">
                <a16:creationId xmlns:a16="http://schemas.microsoft.com/office/drawing/2014/main" id="{63EB15EE-BCBC-0AA6-325D-20720A9674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74" y="3356445"/>
            <a:ext cx="3719080" cy="37190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isometricOffAxis1Right"/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1A2B30-4F1E-5154-2A45-F84B9A8597C8}"/>
              </a:ext>
            </a:extLst>
          </p:cNvPr>
          <p:cNvSpPr txBox="1"/>
          <p:nvPr/>
        </p:nvSpPr>
        <p:spPr>
          <a:xfrm>
            <a:off x="8130797" y="873260"/>
            <a:ext cx="9144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Practice Needs to Know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4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67FE6-3156-AC18-18E5-8D545B65A1AA}"/>
              </a:ext>
            </a:extLst>
          </p:cNvPr>
          <p:cNvSpPr txBox="1"/>
          <p:nvPr/>
        </p:nvSpPr>
        <p:spPr>
          <a:xfrm>
            <a:off x="8892896" y="2458309"/>
            <a:ext cx="85381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Drop off by the gymnasium glass doors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Doors will open at 5:45 am or 6:45 am based on scheduled time on calendar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Practice will START at 6:30 am or 7:30 am based on scheduled time on calendar (Players are on the field)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3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910399" y="2067560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10" name="Freeform 10"/>
            <p:cNvSpPr/>
            <p:nvPr/>
          </p:nvSpPr>
          <p:spPr>
            <a:xfrm>
              <a:off x="21870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9D9D9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4B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187593" y="7699472"/>
            <a:ext cx="454770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50"/>
              </a:lnSpc>
            </a:pPr>
            <a:endParaRPr lang="en-US" sz="3202">
              <a:solidFill>
                <a:srgbClr val="FDFDFD"/>
              </a:solidFill>
              <a:latin typeface="Racing Sans One Semi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52400" y="8851101"/>
            <a:ext cx="17983200" cy="113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60"/>
              </a:lnSpc>
            </a:pPr>
            <a:r>
              <a:rPr lang="en-US" sz="6000">
                <a:solidFill>
                  <a:srgbClr val="FDFDFD"/>
                </a:solidFill>
                <a:latin typeface="Racing Sans One"/>
              </a:rPr>
              <a:t>Time is of the Essence: “The Time is NOW"</a:t>
            </a:r>
          </a:p>
        </p:txBody>
      </p:sp>
      <p:pic>
        <p:nvPicPr>
          <p:cNvPr id="27" name="Picture 26" descr="A logo of a cowboy riding a horse&#10;&#10;Description automatically generated">
            <a:extLst>
              <a:ext uri="{FF2B5EF4-FFF2-40B4-BE49-F238E27FC236}">
                <a16:creationId xmlns:a16="http://schemas.microsoft.com/office/drawing/2014/main" id="{63EB15EE-BCBC-0AA6-325D-20720A9674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74" y="3356445"/>
            <a:ext cx="3719080" cy="37190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isometricOffAxis1Right"/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1A2B30-4F1E-5154-2A45-F84B9A8597C8}"/>
              </a:ext>
            </a:extLst>
          </p:cNvPr>
          <p:cNvSpPr txBox="1"/>
          <p:nvPr/>
        </p:nvSpPr>
        <p:spPr>
          <a:xfrm>
            <a:off x="8130797" y="873260"/>
            <a:ext cx="9144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GameDay Expectations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4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67FE6-3156-AC18-18E5-8D545B65A1AA}"/>
              </a:ext>
            </a:extLst>
          </p:cNvPr>
          <p:cNvSpPr txBox="1"/>
          <p:nvPr/>
        </p:nvSpPr>
        <p:spPr>
          <a:xfrm>
            <a:off x="8887255" y="2138378"/>
            <a:ext cx="853814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Walk Throughs will begin at 7:30 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Doors will open at or 6:45 am based on scheduled time on calendar.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Athletes will stay on campus with coaches after school.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Travel to and from contests on the bus.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Food?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bg1"/>
                </a:solidFill>
              </a:rPr>
              <a:t>Ticket Links will be shared through </a:t>
            </a:r>
            <a:r>
              <a:rPr lang="en-US" sz="4000" err="1">
                <a:solidFill>
                  <a:schemeClr val="bg1"/>
                </a:solidFill>
              </a:rPr>
              <a:t>Sportsyou</a:t>
            </a:r>
            <a:r>
              <a:rPr lang="en-US" sz="4000">
                <a:solidFill>
                  <a:schemeClr val="bg1"/>
                </a:solidFill>
              </a:rPr>
              <a:t> and will be located on the school website.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E2DABC813C6B44B6391A907E7C4D49" ma:contentTypeVersion="10" ma:contentTypeDescription="Create a new document." ma:contentTypeScope="" ma:versionID="d8aaafbda3aa5bf0be8af8c8df41ab0e">
  <xsd:schema xmlns:xsd="http://www.w3.org/2001/XMLSchema" xmlns:xs="http://www.w3.org/2001/XMLSchema" xmlns:p="http://schemas.microsoft.com/office/2006/metadata/properties" xmlns:ns3="a36db530-2940-4271-9811-ee1cdc0e6021" targetNamespace="http://schemas.microsoft.com/office/2006/metadata/properties" ma:root="true" ma:fieldsID="0394a607fa5119f119d4c5b5fe8c4c15" ns3:_="">
    <xsd:import namespace="a36db530-2940-4271-9811-ee1cdc0e602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db530-2940-4271-9811-ee1cdc0e602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6db530-2940-4271-9811-ee1cdc0e602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17397D-F2BB-45F9-9C44-A11DC8AB323C}">
  <ds:schemaRefs>
    <ds:schemaRef ds:uri="a36db530-2940-4271-9811-ee1cdc0e60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84E41D9-36E2-4774-BF2A-53F00921937B}">
  <ds:schemaRefs>
    <ds:schemaRef ds:uri="a36db530-2940-4271-9811-ee1cdc0e60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99D5F5E-D62B-4BC9-9846-280496791B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TRHS template for PD</dc:title>
  <dc:creator>Dr. Katrina Guillory</dc:creator>
  <cp:revision>2</cp:revision>
  <dcterms:created xsi:type="dcterms:W3CDTF">2006-08-16T00:00:00Z</dcterms:created>
  <dcterms:modified xsi:type="dcterms:W3CDTF">2024-08-16T01:55:36Z</dcterms:modified>
  <dc:identifier>DAFo1yLagsY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0x0101003DE2DABC813C6B44B6391A907E7C4D49</vt:lpwstr>
  </property>
  <property fmtid="{D5CDD505-2E9C-101B-9397-08002B2CF9AE}" pid="3" name="MediaServiceImageTags">
    <vt:lpwstr/>
  </property>
</Properties>
</file>